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8"/>
  </p:notesMasterIdLst>
  <p:sldIdLst>
    <p:sldId id="256" r:id="rId2"/>
    <p:sldId id="263" r:id="rId3"/>
    <p:sldId id="304" r:id="rId4"/>
    <p:sldId id="291" r:id="rId5"/>
    <p:sldId id="290" r:id="rId6"/>
    <p:sldId id="294" r:id="rId7"/>
    <p:sldId id="292" r:id="rId8"/>
    <p:sldId id="295" r:id="rId9"/>
    <p:sldId id="301" r:id="rId10"/>
    <p:sldId id="297" r:id="rId11"/>
    <p:sldId id="302" r:id="rId12"/>
    <p:sldId id="278" r:id="rId13"/>
    <p:sldId id="307" r:id="rId14"/>
    <p:sldId id="296" r:id="rId15"/>
    <p:sldId id="303" r:id="rId16"/>
    <p:sldId id="305" r:id="rId17"/>
    <p:sldId id="306" r:id="rId18"/>
    <p:sldId id="275" r:id="rId19"/>
    <p:sldId id="272" r:id="rId20"/>
    <p:sldId id="282" r:id="rId21"/>
    <p:sldId id="268" r:id="rId22"/>
    <p:sldId id="269" r:id="rId23"/>
    <p:sldId id="271" r:id="rId24"/>
    <p:sldId id="270" r:id="rId25"/>
    <p:sldId id="279" r:id="rId26"/>
    <p:sldId id="26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B0DE"/>
    <a:srgbClr val="448DD0"/>
    <a:srgbClr val="5D9CD5"/>
    <a:srgbClr val="FBA397"/>
    <a:srgbClr val="E5A9DB"/>
    <a:srgbClr val="FDB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290" autoAdjust="0"/>
  </p:normalViewPr>
  <p:slideViewPr>
    <p:cSldViewPr snapToGrid="0">
      <p:cViewPr varScale="1">
        <p:scale>
          <a:sx n="55" d="100"/>
          <a:sy n="55" d="100"/>
        </p:scale>
        <p:origin x="1216" y="44"/>
      </p:cViewPr>
      <p:guideLst/>
    </p:cSldViewPr>
  </p:slideViewPr>
  <p:notesTextViewPr>
    <p:cViewPr>
      <p:scale>
        <a:sx n="3" d="2"/>
        <a:sy n="3" d="2"/>
      </p:scale>
      <p:origin x="0" y="0"/>
    </p:cViewPr>
  </p:notesTextViewPr>
  <p:sorterViewPr>
    <p:cViewPr varScale="1">
      <p:scale>
        <a:sx n="100" d="100"/>
        <a:sy n="100" d="100"/>
      </p:scale>
      <p:origin x="0" y="-2706"/>
    </p:cViewPr>
  </p:sorterViewPr>
  <p:notesViewPr>
    <p:cSldViewPr snapToGrid="0">
      <p:cViewPr varScale="1">
        <p:scale>
          <a:sx n="47" d="100"/>
          <a:sy n="47" d="100"/>
        </p:scale>
        <p:origin x="144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B7198-5442-41D6-87CA-4CAF764AA593}" type="datetimeFigureOut">
              <a:rPr lang="en-US" smtClean="0"/>
              <a:t>9/13/2015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13294-B938-4C12-8C32-BEC75E9D61AA}" type="slidenum">
              <a:rPr lang="en-US" smtClean="0"/>
              <a:t>‹#›</a:t>
            </a:fld>
            <a:endParaRPr lang="en-US"/>
          </a:p>
        </p:txBody>
      </p:sp>
    </p:spTree>
    <p:extLst>
      <p:ext uri="{BB962C8B-B14F-4D97-AF65-F5344CB8AC3E}">
        <p14:creationId xmlns:p14="http://schemas.microsoft.com/office/powerpoint/2010/main" val="1160621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4A13294-B938-4C12-8C32-BEC75E9D61AA}" type="slidenum">
              <a:rPr lang="en-US" smtClean="0"/>
              <a:t>1</a:t>
            </a:fld>
            <a:endParaRPr lang="en-US"/>
          </a:p>
        </p:txBody>
      </p:sp>
    </p:spTree>
    <p:extLst>
      <p:ext uri="{BB962C8B-B14F-4D97-AF65-F5344CB8AC3E}">
        <p14:creationId xmlns:p14="http://schemas.microsoft.com/office/powerpoint/2010/main" val="1393455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06363"/>
            <a:ext cx="4114800" cy="3086100"/>
          </a:xfrm>
        </p:spPr>
      </p:sp>
      <p:sp>
        <p:nvSpPr>
          <p:cNvPr id="3" name="Notes Placeholder 2"/>
          <p:cNvSpPr>
            <a:spLocks noGrp="1"/>
          </p:cNvSpPr>
          <p:nvPr>
            <p:ph type="body" idx="1"/>
          </p:nvPr>
        </p:nvSpPr>
        <p:spPr>
          <a:xfrm>
            <a:off x="286603" y="3192463"/>
            <a:ext cx="6414447" cy="5951537"/>
          </a:xfrm>
        </p:spPr>
        <p:txBody>
          <a:bodyPr/>
          <a:lstStyle/>
          <a:p>
            <a:r>
              <a:rPr lang="en-US" dirty="0" smtClean="0"/>
              <a:t>Deterrence has been an option throughout history, but defense has usually been more attractive</a:t>
            </a:r>
          </a:p>
          <a:p>
            <a:r>
              <a:rPr lang="en-US" dirty="0" smtClean="0"/>
              <a:t>Nuclear weapons made defense prohibitively costly, so deterrence became necessary</a:t>
            </a:r>
          </a:p>
          <a:p>
            <a:r>
              <a:rPr lang="en-US" dirty="0" smtClean="0"/>
              <a:t>Traditional theory focuses on high-stakes crisis bargaining between superpower—games of chicken</a:t>
            </a:r>
          </a:p>
          <a:p>
            <a:r>
              <a:rPr lang="en-US" dirty="0" smtClean="0"/>
              <a:t>In practice, states “design around” nuclear stalemate through low intensity conflict, subversion, proxy wars—stability-instability paradox</a:t>
            </a:r>
          </a:p>
          <a:p>
            <a:endParaRPr lang="en-US" dirty="0" smtClean="0"/>
          </a:p>
          <a:p>
            <a:r>
              <a:rPr lang="en-US" dirty="0" smtClean="0"/>
              <a:t>Grand strategy was complicated in the era of Dr. Strangelove, but it was at least clear who the players where and that the stakes were enormous. Since military defense against nuclear attack was impossible or too risky, deterrence theory provided the intellectual foundation for an alternative strategy that helped to keep the Cold War cold. In theory, nuclear threats prevented Armageddon. Yet in practice, both sides explored new means to pursue their objectives without triggering war.</a:t>
            </a:r>
            <a:endParaRPr lang="en-US" dirty="0"/>
          </a:p>
        </p:txBody>
      </p:sp>
      <p:sp>
        <p:nvSpPr>
          <p:cNvPr id="4" name="Slide Number Placeholder 3"/>
          <p:cNvSpPr>
            <a:spLocks noGrp="1"/>
          </p:cNvSpPr>
          <p:nvPr>
            <p:ph type="sldNum" sz="quarter" idx="10"/>
          </p:nvPr>
        </p:nvSpPr>
        <p:spPr/>
        <p:txBody>
          <a:bodyPr/>
          <a:lstStyle/>
          <a:p>
            <a:fld id="{74A13294-B938-4C12-8C32-BEC75E9D61AA}" type="slidenum">
              <a:rPr lang="en-US" smtClean="0"/>
              <a:t>2</a:t>
            </a:fld>
            <a:endParaRPr lang="en-US"/>
          </a:p>
        </p:txBody>
      </p:sp>
    </p:spTree>
    <p:extLst>
      <p:ext uri="{BB962C8B-B14F-4D97-AF65-F5344CB8AC3E}">
        <p14:creationId xmlns:p14="http://schemas.microsoft.com/office/powerpoint/2010/main" val="355173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13294-B938-4C12-8C32-BEC75E9D61AA}" type="slidenum">
              <a:rPr lang="en-US" smtClean="0"/>
              <a:t>4</a:t>
            </a:fld>
            <a:endParaRPr lang="en-US"/>
          </a:p>
        </p:txBody>
      </p:sp>
    </p:spTree>
    <p:extLst>
      <p:ext uri="{BB962C8B-B14F-4D97-AF65-F5344CB8AC3E}">
        <p14:creationId xmlns:p14="http://schemas.microsoft.com/office/powerpoint/2010/main" val="137942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A13294-B938-4C12-8C32-BEC75E9D61AA}" type="slidenum">
              <a:rPr lang="en-US" smtClean="0"/>
              <a:t>5</a:t>
            </a:fld>
            <a:endParaRPr lang="en-US"/>
          </a:p>
        </p:txBody>
      </p:sp>
    </p:spTree>
    <p:extLst>
      <p:ext uri="{BB962C8B-B14F-4D97-AF65-F5344CB8AC3E}">
        <p14:creationId xmlns:p14="http://schemas.microsoft.com/office/powerpoint/2010/main" val="77663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Schelling</a:t>
            </a:r>
            <a:r>
              <a:rPr lang="en-US" baseline="0" dirty="0" smtClean="0"/>
              <a:t> had Chicken, we have RPS</a:t>
            </a:r>
            <a:endParaRPr lang="en-US" dirty="0"/>
          </a:p>
        </p:txBody>
      </p:sp>
      <p:sp>
        <p:nvSpPr>
          <p:cNvPr id="4" name="Slide Number Placeholder 3"/>
          <p:cNvSpPr>
            <a:spLocks noGrp="1"/>
          </p:cNvSpPr>
          <p:nvPr>
            <p:ph type="sldNum" sz="quarter" idx="10"/>
          </p:nvPr>
        </p:nvSpPr>
        <p:spPr/>
        <p:txBody>
          <a:bodyPr/>
          <a:lstStyle/>
          <a:p>
            <a:fld id="{BFEB9268-80FE-43B6-AB67-994E7D360694}" type="slidenum">
              <a:rPr lang="en-US" smtClean="0"/>
              <a:pPr/>
              <a:t>12</a:t>
            </a:fld>
            <a:endParaRPr lang="en-US"/>
          </a:p>
        </p:txBody>
      </p:sp>
    </p:spTree>
    <p:extLst>
      <p:ext uri="{BB962C8B-B14F-4D97-AF65-F5344CB8AC3E}">
        <p14:creationId xmlns:p14="http://schemas.microsoft.com/office/powerpoint/2010/main" val="4262741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4EE678-F591-4294-B014-F22F5FD6531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3463831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EE678-F591-4294-B014-F22F5FD6531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136303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EE678-F591-4294-B014-F22F5FD6531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33898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4EE678-F591-4294-B014-F22F5FD6531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192492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4EE678-F591-4294-B014-F22F5FD65311}" type="datetimeFigureOut">
              <a:rPr lang="en-US" smtClean="0"/>
              <a:t>9/13/2015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47120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4EE678-F591-4294-B014-F22F5FD6531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101917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6462" y="0"/>
            <a:ext cx="7206037"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4EE678-F591-4294-B014-F22F5FD65311}" type="datetimeFigureOut">
              <a:rPr lang="en-US" smtClean="0"/>
              <a:t>9/13/2015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321867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4EE678-F591-4294-B014-F22F5FD65311}" type="datetimeFigureOut">
              <a:rPr lang="en-US" smtClean="0"/>
              <a:t>9/13/2015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081749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EE678-F591-4294-B014-F22F5FD65311}" type="datetimeFigureOut">
              <a:rPr lang="en-US" smtClean="0"/>
              <a:t>9/13/2015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81787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EE678-F591-4294-B014-F22F5FD6531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200059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EE678-F591-4294-B014-F22F5FD65311}" type="datetimeFigureOut">
              <a:rPr lang="en-US" smtClean="0"/>
              <a:t>9/13/2015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7EA26-01B6-43B4-AC3B-F6BDD445C467}" type="slidenum">
              <a:rPr lang="en-US" smtClean="0"/>
              <a:t>‹#›</a:t>
            </a:fld>
            <a:endParaRPr lang="en-US"/>
          </a:p>
        </p:txBody>
      </p:sp>
    </p:spTree>
    <p:extLst>
      <p:ext uri="{BB962C8B-B14F-4D97-AF65-F5344CB8AC3E}">
        <p14:creationId xmlns:p14="http://schemas.microsoft.com/office/powerpoint/2010/main" val="1038183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3029" y="0"/>
            <a:ext cx="7459038"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602769"/>
            <a:ext cx="7886700" cy="457419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4EE678-F591-4294-B014-F22F5FD65311}" type="datetimeFigureOut">
              <a:rPr lang="en-US" smtClean="0"/>
              <a:t>9/13/2015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27EA26-01B6-43B4-AC3B-F6BDD445C467}" type="slidenum">
              <a:rPr lang="en-US" smtClean="0"/>
              <a:t>‹#›</a:t>
            </a:fld>
            <a:endParaRPr lang="en-US"/>
          </a:p>
        </p:txBody>
      </p:sp>
      <p:pic>
        <p:nvPicPr>
          <p:cNvPr id="9" name="Picture 8"/>
          <p:cNvPicPr>
            <a:picLocks noChangeAspect="1"/>
          </p:cNvPicPr>
          <p:nvPr userDrawn="1"/>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8213224" y="0"/>
            <a:ext cx="930775" cy="1325563"/>
          </a:xfrm>
          <a:prstGeom prst="rect">
            <a:avLst/>
          </a:prstGeom>
        </p:spPr>
      </p:pic>
      <p:pic>
        <p:nvPicPr>
          <p:cNvPr id="10" name="Picture 6" descr="https://pbs.twimg.com/profile_images/2280856879/Minerva_logo_-_2012.png"/>
          <p:cNvPicPr>
            <a:picLocks noChangeAspect="1" noChangeArrowheads="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44905" y="1"/>
            <a:ext cx="946303" cy="934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67739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gif"/></Relationships>
</file>

<file path=ppt/slides/_rels/slide1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hyperlink" Target="http://issforum.org/ISSF/PDF/ISSF-Forum-2.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nationalinterest.org/feature/will-china-america-clash-cyberspace-12607" TargetMode="External"/><Relationship Id="rId2" Type="http://schemas.openxmlformats.org/officeDocument/2006/relationships/hyperlink" Target="http://belfercenter.ksg.harvard.edu/publication/25321/exaggerating_the_chinese_cyber_threat.html" TargetMode="External"/><Relationship Id="rId1" Type="http://schemas.openxmlformats.org/officeDocument/2006/relationships/slideLayout" Target="../slideLayouts/slideLayout2.xml"/><Relationship Id="rId5" Type="http://schemas.openxmlformats.org/officeDocument/2006/relationships/hyperlink" Target="http://www.lawfareblog.com/2013/12/foreign-policy-essay-erik-gartzke-on-fear-and-war-in-cyberspace/" TargetMode="External"/><Relationship Id="rId4" Type="http://schemas.openxmlformats.org/officeDocument/2006/relationships/hyperlink" Target="http://belfercenter.hks.harvard.edu/publication/23796/making_sense_of_cyberwar.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emf"/><Relationship Id="rId4" Type="http://schemas.openxmlformats.org/officeDocument/2006/relationships/image" Target="../media/image15.jpeg"/><Relationship Id="rId9"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1620" y="661014"/>
            <a:ext cx="5667209" cy="2417472"/>
          </a:xfrm>
        </p:spPr>
        <p:txBody>
          <a:bodyPr>
            <a:noAutofit/>
          </a:bodyPr>
          <a:lstStyle/>
          <a:p>
            <a:r>
              <a:rPr lang="en-US" sz="4000" dirty="0" smtClean="0"/>
              <a:t>Cross Domain Deterrence in the Gray Zone</a:t>
            </a:r>
            <a:endParaRPr lang="en-US" sz="3600" dirty="0"/>
          </a:p>
        </p:txBody>
      </p:sp>
      <p:sp>
        <p:nvSpPr>
          <p:cNvPr id="3" name="Subtitle 2"/>
          <p:cNvSpPr>
            <a:spLocks noGrp="1"/>
          </p:cNvSpPr>
          <p:nvPr>
            <p:ph type="subTitle" idx="1"/>
          </p:nvPr>
        </p:nvSpPr>
        <p:spPr>
          <a:xfrm>
            <a:off x="2921620" y="4210874"/>
            <a:ext cx="5542155" cy="2322128"/>
          </a:xfrm>
        </p:spPr>
        <p:txBody>
          <a:bodyPr>
            <a:normAutofit/>
          </a:bodyPr>
          <a:lstStyle/>
          <a:p>
            <a:r>
              <a:rPr lang="en-US" dirty="0" smtClean="0"/>
              <a:t>Minerva Conference</a:t>
            </a:r>
            <a:endParaRPr lang="en-US" dirty="0" smtClean="0"/>
          </a:p>
          <a:p>
            <a:r>
              <a:rPr lang="en-US" dirty="0"/>
              <a:t>9</a:t>
            </a:r>
            <a:r>
              <a:rPr lang="en-US" dirty="0" smtClean="0"/>
              <a:t> September 2015</a:t>
            </a:r>
          </a:p>
          <a:p>
            <a:r>
              <a:rPr lang="en-US" dirty="0" smtClean="0"/>
              <a:t> </a:t>
            </a:r>
          </a:p>
          <a:p>
            <a:r>
              <a:rPr lang="en-US" dirty="0" smtClean="0"/>
              <a:t>Erik </a:t>
            </a:r>
            <a:r>
              <a:rPr lang="en-US" dirty="0" err="1" smtClean="0"/>
              <a:t>Gartzke</a:t>
            </a:r>
            <a:endParaRPr lang="en-US" dirty="0" smtClean="0"/>
          </a:p>
          <a:p>
            <a:r>
              <a:rPr lang="en-US" dirty="0" smtClean="0"/>
              <a:t>Jon Lindsay</a:t>
            </a:r>
          </a:p>
        </p:txBody>
      </p:sp>
      <p:pic>
        <p:nvPicPr>
          <p:cNvPr id="4" name="Picture 2" descr="http://cnls.lanl.gov/~chertkov/lalrg.jpg"/>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18479" y="6060673"/>
            <a:ext cx="1894759" cy="605675"/>
          </a:xfrm>
          <a:prstGeom prst="rect">
            <a:avLst/>
          </a:prstGeom>
          <a:noFill/>
        </p:spPr>
      </p:pic>
      <p:grpSp>
        <p:nvGrpSpPr>
          <p:cNvPr id="5" name="Group 4"/>
          <p:cNvGrpSpPr/>
          <p:nvPr/>
        </p:nvGrpSpPr>
        <p:grpSpPr>
          <a:xfrm>
            <a:off x="1177159" y="3163614"/>
            <a:ext cx="1213499" cy="512786"/>
            <a:chOff x="-2971800" y="1295400"/>
            <a:chExt cx="4346448" cy="1955551"/>
          </a:xfrm>
        </p:grpSpPr>
        <p:sp>
          <p:nvSpPr>
            <p:cNvPr id="6" name="Oval 5"/>
            <p:cNvSpPr/>
            <p:nvPr/>
          </p:nvSpPr>
          <p:spPr>
            <a:xfrm>
              <a:off x="-2438400" y="1371600"/>
              <a:ext cx="3276600" cy="18288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onstantia"/>
                <a:ea typeface="+mn-ea"/>
                <a:cs typeface="+mn-cs"/>
              </a:endParaRPr>
            </a:p>
          </p:txBody>
        </p:sp>
        <p:sp>
          <p:nvSpPr>
            <p:cNvPr id="7" name="Oval 6"/>
            <p:cNvSpPr/>
            <p:nvPr/>
          </p:nvSpPr>
          <p:spPr>
            <a:xfrm>
              <a:off x="-2895600" y="1752600"/>
              <a:ext cx="914400" cy="9906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onstantia"/>
                <a:ea typeface="+mn-ea"/>
                <a:cs typeface="+mn-cs"/>
              </a:endParaRPr>
            </a:p>
          </p:txBody>
        </p:sp>
        <p:sp>
          <p:nvSpPr>
            <p:cNvPr id="8" name="Oval 7"/>
            <p:cNvSpPr/>
            <p:nvPr/>
          </p:nvSpPr>
          <p:spPr>
            <a:xfrm>
              <a:off x="381000" y="1752600"/>
              <a:ext cx="914400" cy="99060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onstantia"/>
                <a:ea typeface="+mn-ea"/>
                <a:cs typeface="+mn-cs"/>
              </a:endParaRPr>
            </a:p>
          </p:txBody>
        </p:sp>
        <p:pic>
          <p:nvPicPr>
            <p:cNvPr id="9" name="Picture 2" descr="http://auvac.org/uploads/organization/ONR_red_blue_150dpi.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bwMode="auto">
            <a:xfrm>
              <a:off x="-2971800" y="1295400"/>
              <a:ext cx="4346448" cy="1955551"/>
            </a:xfrm>
            <a:prstGeom prst="rect">
              <a:avLst/>
            </a:prstGeom>
            <a:noFill/>
            <a:ln>
              <a:noFill/>
            </a:ln>
          </p:spPr>
        </p:pic>
      </p:grpSp>
      <p:pic>
        <p:nvPicPr>
          <p:cNvPr id="10" name="Picture 2" descr="http://assets-production-webvanta-com.s3-us-west-2.amazonaws.com/000000/50/82/original/images/berkeley-logo.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0975" y="4958981"/>
            <a:ext cx="1535646" cy="5027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dounchis.com/images/UC-San-Diego-logo.gif"/>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972" y="3585235"/>
            <a:ext cx="2414422" cy="61352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7014" y="25003"/>
            <a:ext cx="2183818" cy="3110083"/>
          </a:xfrm>
          <a:prstGeom prst="rect">
            <a:avLst/>
          </a:prstGeom>
        </p:spPr>
      </p:pic>
      <p:pic>
        <p:nvPicPr>
          <p:cNvPr id="13" name="Picture 6" descr="https://pbs.twimg.com/profile_images/2280856879/Minerva_logo_-_2012.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6504" y="2469931"/>
            <a:ext cx="1167491" cy="1153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sandia.gov/psaap/Images/LLNL.gif"/>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7638" y="5592160"/>
            <a:ext cx="2241550" cy="43210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upload.wikimedia.org/wikipedia/en/thumb/5/51/University_of_Maryland_Seal.svg/1024px-University_of_Maryland_Seal.svg.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1648300" y="4823891"/>
            <a:ext cx="742358" cy="74235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upload.wikimedia.org/wikipedia/en/thumb/9/9a/UofT_Logo.svg/1280px-UofT_Logo.svg.pn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244" y="3896853"/>
            <a:ext cx="2444204" cy="114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31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a:t>
            </a:r>
            <a:r>
              <a:rPr lang="en-US" dirty="0" err="1" smtClean="0"/>
              <a:t>Seapower</a:t>
            </a:r>
            <a:endParaRPr lang="en-US" dirty="0"/>
          </a:p>
        </p:txBody>
      </p:sp>
      <p:sp>
        <p:nvSpPr>
          <p:cNvPr id="3" name="Content Placeholder 2"/>
          <p:cNvSpPr>
            <a:spLocks noGrp="1"/>
          </p:cNvSpPr>
          <p:nvPr>
            <p:ph idx="1"/>
          </p:nvPr>
        </p:nvSpPr>
        <p:spPr>
          <a:xfrm>
            <a:off x="0" y="1226657"/>
            <a:ext cx="5241471" cy="5631344"/>
          </a:xfrm>
        </p:spPr>
        <p:txBody>
          <a:bodyPr>
            <a:normAutofit fontScale="92500" lnSpcReduction="10000"/>
          </a:bodyPr>
          <a:lstStyle/>
          <a:p>
            <a:r>
              <a:rPr lang="en-US" dirty="0" smtClean="0"/>
              <a:t>Navies enhance mobility, firepower, &amp; presence, but create political tradeoffs</a:t>
            </a:r>
          </a:p>
          <a:p>
            <a:pPr lvl="1"/>
            <a:r>
              <a:rPr lang="en-US" dirty="0" smtClean="0"/>
              <a:t>Improve power projection—disputes occur further from home</a:t>
            </a:r>
          </a:p>
          <a:p>
            <a:pPr lvl="1"/>
            <a:r>
              <a:rPr lang="en-US" dirty="0" smtClean="0"/>
              <a:t>Augment influence—increased diplomatic recognition</a:t>
            </a:r>
          </a:p>
          <a:p>
            <a:pPr lvl="1"/>
            <a:r>
              <a:rPr lang="en-US" dirty="0" smtClean="0"/>
              <a:t>Increased uncertainty—greater onset of militarized disputes</a:t>
            </a:r>
          </a:p>
          <a:p>
            <a:r>
              <a:rPr lang="en-US" dirty="0" smtClean="0"/>
              <a:t>Naval platforms exhibit differences</a:t>
            </a:r>
          </a:p>
          <a:p>
            <a:pPr lvl="1"/>
            <a:r>
              <a:rPr lang="en-US" dirty="0" smtClean="0"/>
              <a:t>Aircraft carriers improve influence and increase uncertainty</a:t>
            </a:r>
            <a:endParaRPr lang="en-US" dirty="0"/>
          </a:p>
          <a:p>
            <a:pPr lvl="1"/>
            <a:r>
              <a:rPr lang="en-US" dirty="0" smtClean="0"/>
              <a:t>Submarines enhance power projection and increase uncertainty </a:t>
            </a:r>
          </a:p>
          <a:p>
            <a:pPr lvl="1"/>
            <a:r>
              <a:rPr lang="en-US" dirty="0" smtClean="0"/>
              <a:t>Battleships </a:t>
            </a:r>
            <a:r>
              <a:rPr lang="en-US" dirty="0"/>
              <a:t>have no apparent disproportionate </a:t>
            </a:r>
            <a:r>
              <a:rPr lang="en-US" dirty="0" smtClean="0"/>
              <a:t>effects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167337" y="979714"/>
            <a:ext cx="4093202" cy="297230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67336" y="3952017"/>
            <a:ext cx="4105870" cy="2943379"/>
          </a:xfrm>
          <a:prstGeom prst="rect">
            <a:avLst/>
          </a:prstGeom>
        </p:spPr>
      </p:pic>
      <p:sp>
        <p:nvSpPr>
          <p:cNvPr id="6" name="TextBox 5"/>
          <p:cNvSpPr txBox="1"/>
          <p:nvPr/>
        </p:nvSpPr>
        <p:spPr>
          <a:xfrm>
            <a:off x="7943030" y="2892808"/>
            <a:ext cx="1084849" cy="584775"/>
          </a:xfrm>
          <a:prstGeom prst="rect">
            <a:avLst/>
          </a:prstGeom>
          <a:noFill/>
        </p:spPr>
        <p:txBody>
          <a:bodyPr wrap="none" rtlCol="0">
            <a:spAutoFit/>
          </a:bodyPr>
          <a:lstStyle/>
          <a:p>
            <a:r>
              <a:rPr lang="en-US" sz="1600" i="1" dirty="0" smtClean="0"/>
              <a:t>Tonnage</a:t>
            </a:r>
            <a:r>
              <a:rPr lang="en-US" sz="1600" i="1" dirty="0" smtClean="0">
                <a:sym typeface="Wingdings" panose="05000000000000000000" pitchFamily="2" charset="2"/>
              </a:rPr>
              <a:t></a:t>
            </a:r>
            <a:br>
              <a:rPr lang="en-US" sz="1600" i="1" dirty="0" smtClean="0">
                <a:sym typeface="Wingdings" panose="05000000000000000000" pitchFamily="2" charset="2"/>
              </a:rPr>
            </a:br>
            <a:r>
              <a:rPr lang="en-US" sz="1600" i="1" dirty="0" smtClean="0"/>
              <a:t>MIDs</a:t>
            </a:r>
            <a:endParaRPr lang="en-US" sz="1600" i="1" dirty="0"/>
          </a:p>
        </p:txBody>
      </p:sp>
      <p:sp>
        <p:nvSpPr>
          <p:cNvPr id="7" name="TextBox 6"/>
          <p:cNvSpPr txBox="1"/>
          <p:nvPr/>
        </p:nvSpPr>
        <p:spPr>
          <a:xfrm>
            <a:off x="7931836" y="5842428"/>
            <a:ext cx="1185133" cy="584775"/>
          </a:xfrm>
          <a:prstGeom prst="rect">
            <a:avLst/>
          </a:prstGeom>
          <a:noFill/>
        </p:spPr>
        <p:txBody>
          <a:bodyPr wrap="none" rtlCol="0">
            <a:spAutoFit/>
          </a:bodyPr>
          <a:lstStyle/>
          <a:p>
            <a:r>
              <a:rPr lang="en-US" sz="1600" i="1" dirty="0" smtClean="0"/>
              <a:t>Platforms</a:t>
            </a:r>
            <a:r>
              <a:rPr lang="en-US" sz="1600" i="1" dirty="0" smtClean="0">
                <a:sym typeface="Wingdings" panose="05000000000000000000" pitchFamily="2" charset="2"/>
              </a:rPr>
              <a:t></a:t>
            </a:r>
            <a:br>
              <a:rPr lang="en-US" sz="1600" i="1" dirty="0" smtClean="0">
                <a:sym typeface="Wingdings" panose="05000000000000000000" pitchFamily="2" charset="2"/>
              </a:rPr>
            </a:br>
            <a:r>
              <a:rPr lang="en-US" sz="1600" i="1" dirty="0" smtClean="0"/>
              <a:t>MIDs</a:t>
            </a:r>
            <a:endParaRPr lang="en-US" sz="1600" i="1" dirty="0"/>
          </a:p>
        </p:txBody>
      </p:sp>
    </p:spTree>
    <p:extLst>
      <p:ext uri="{BB962C8B-B14F-4D97-AF65-F5344CB8AC3E}">
        <p14:creationId xmlns:p14="http://schemas.microsoft.com/office/powerpoint/2010/main" val="2827872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Means </a:t>
            </a:r>
            <a:r>
              <a:rPr lang="en-US" dirty="0"/>
              <a:t>M</a:t>
            </a:r>
            <a:r>
              <a:rPr lang="en-US" dirty="0" smtClean="0"/>
              <a:t>atter?</a:t>
            </a:r>
            <a:endParaRPr lang="en-US" dirty="0"/>
          </a:p>
        </p:txBody>
      </p:sp>
      <p:sp>
        <p:nvSpPr>
          <p:cNvPr id="3" name="Content Placeholder 2"/>
          <p:cNvSpPr>
            <a:spLocks noGrp="1"/>
          </p:cNvSpPr>
          <p:nvPr>
            <p:ph idx="1"/>
          </p:nvPr>
        </p:nvSpPr>
        <p:spPr>
          <a:xfrm>
            <a:off x="506186" y="1325562"/>
            <a:ext cx="8245928" cy="5532437"/>
          </a:xfrm>
        </p:spPr>
        <p:txBody>
          <a:bodyPr>
            <a:normAutofit/>
          </a:bodyPr>
          <a:lstStyle/>
          <a:p>
            <a:pPr marL="514350" indent="-514350">
              <a:buAutoNum type="arabicParenBoth"/>
            </a:pPr>
            <a:r>
              <a:rPr lang="en-US" dirty="0" smtClean="0">
                <a:sym typeface="Wingdings"/>
              </a:rPr>
              <a:t>Capabilities, (2) Tradeoffs, </a:t>
            </a:r>
            <a:r>
              <a:rPr lang="en-US" dirty="0" smtClean="0">
                <a:solidFill>
                  <a:srgbClr val="FF0000"/>
                </a:solidFill>
                <a:sym typeface="Wingdings"/>
              </a:rPr>
              <a:t>(3) Bargaining</a:t>
            </a:r>
          </a:p>
          <a:p>
            <a:r>
              <a:rPr lang="en-US" dirty="0">
                <a:sym typeface="Wingdings"/>
              </a:rPr>
              <a:t>Opponents can respond similarly or differently</a:t>
            </a:r>
          </a:p>
          <a:p>
            <a:pPr lvl="1"/>
            <a:r>
              <a:rPr lang="en-US" dirty="0">
                <a:sym typeface="Wingdings"/>
              </a:rPr>
              <a:t>Comparative advantage or </a:t>
            </a:r>
            <a:r>
              <a:rPr lang="en-US" dirty="0" smtClean="0">
                <a:sym typeface="Wingdings"/>
              </a:rPr>
              <a:t>costly </a:t>
            </a:r>
            <a:r>
              <a:rPr lang="en-US" dirty="0">
                <a:sym typeface="Wingdings"/>
              </a:rPr>
              <a:t>signaling of </a:t>
            </a:r>
            <a:r>
              <a:rPr lang="en-US" dirty="0" smtClean="0">
                <a:sym typeface="Wingdings"/>
              </a:rPr>
              <a:t>resolve?</a:t>
            </a:r>
          </a:p>
          <a:p>
            <a:pPr lvl="1"/>
            <a:r>
              <a:rPr lang="en-US" dirty="0" smtClean="0">
                <a:sym typeface="Wingdings"/>
              </a:rPr>
              <a:t>Clear or ambiguous signals?</a:t>
            </a:r>
          </a:p>
          <a:p>
            <a:r>
              <a:rPr lang="en-US" dirty="0" smtClean="0">
                <a:sym typeface="Wingdings"/>
              </a:rPr>
              <a:t>Combinations of means can </a:t>
            </a:r>
            <a:r>
              <a:rPr lang="en-US" dirty="0">
                <a:sym typeface="Wingdings"/>
              </a:rPr>
              <a:t>change </a:t>
            </a:r>
            <a:r>
              <a:rPr lang="en-US" dirty="0" smtClean="0">
                <a:sym typeface="Wingdings"/>
              </a:rPr>
              <a:t>attributes</a:t>
            </a:r>
            <a:endParaRPr lang="en-US" dirty="0">
              <a:sym typeface="Wingdings"/>
            </a:endParaRPr>
          </a:p>
          <a:p>
            <a:pPr lvl="1"/>
            <a:r>
              <a:rPr lang="en-US" dirty="0" smtClean="0">
                <a:sym typeface="Wingdings"/>
              </a:rPr>
              <a:t>Complements or substitutes?</a:t>
            </a:r>
          </a:p>
          <a:p>
            <a:pPr lvl="2"/>
            <a:r>
              <a:rPr lang="en-US" dirty="0" smtClean="0">
                <a:sym typeface="Wingdings"/>
              </a:rPr>
              <a:t>Ex</a:t>
            </a:r>
            <a:r>
              <a:rPr lang="en-US" dirty="0">
                <a:sym typeface="Wingdings"/>
              </a:rPr>
              <a:t>: nuclear stability </a:t>
            </a:r>
            <a:r>
              <a:rPr lang="en-US" dirty="0" smtClean="0">
                <a:sym typeface="Wingdings" panose="05000000000000000000" pitchFamily="2" charset="2"/>
              </a:rPr>
              <a:t> ?  </a:t>
            </a:r>
            <a:r>
              <a:rPr lang="en-US" dirty="0" smtClean="0">
                <a:sym typeface="Wingdings"/>
              </a:rPr>
              <a:t>cyber instability</a:t>
            </a:r>
          </a:p>
          <a:p>
            <a:pPr lvl="1"/>
            <a:r>
              <a:rPr lang="en-US" dirty="0" smtClean="0">
                <a:sym typeface="Wingdings"/>
              </a:rPr>
              <a:t>One game or linkage to others?</a:t>
            </a:r>
          </a:p>
          <a:p>
            <a:r>
              <a:rPr lang="en-US" dirty="0" smtClean="0">
                <a:sym typeface="Wingdings"/>
              </a:rPr>
              <a:t>Temporal sequencing</a:t>
            </a:r>
          </a:p>
          <a:p>
            <a:pPr lvl="1"/>
            <a:r>
              <a:rPr lang="en-US" dirty="0" smtClean="0">
                <a:sym typeface="Wingdings"/>
              </a:rPr>
              <a:t>Longer sequences of moves become possible</a:t>
            </a:r>
          </a:p>
          <a:p>
            <a:pPr lvl="1"/>
            <a:r>
              <a:rPr lang="en-US" dirty="0" smtClean="0">
                <a:sym typeface="Wingdings"/>
              </a:rPr>
              <a:t>Escalation/de-escalation becomes path-dependent</a:t>
            </a:r>
          </a:p>
          <a:p>
            <a:pPr lvl="1"/>
            <a:r>
              <a:rPr lang="en-US" dirty="0" smtClean="0">
                <a:sym typeface="Wingdings"/>
              </a:rPr>
              <a:t>Renegotiation become more likely</a:t>
            </a:r>
            <a:endParaRPr lang="en-US" dirty="0"/>
          </a:p>
          <a:p>
            <a:pPr marL="0" indent="0">
              <a:buNone/>
            </a:pPr>
            <a:endParaRPr lang="en-US" dirty="0" smtClean="0">
              <a:sym typeface="Wingdings"/>
            </a:endParaRPr>
          </a:p>
        </p:txBody>
      </p:sp>
    </p:spTree>
    <p:extLst>
      <p:ext uri="{BB962C8B-B14F-4D97-AF65-F5344CB8AC3E}">
        <p14:creationId xmlns:p14="http://schemas.microsoft.com/office/powerpoint/2010/main" val="2828940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dirty="0" smtClean="0"/>
              <a:t>Ex: Chicken vs. RPS</a:t>
            </a:r>
            <a:endParaRPr lang="en-US" dirty="0"/>
          </a:p>
        </p:txBody>
      </p:sp>
      <p:sp>
        <p:nvSpPr>
          <p:cNvPr id="2" name="Content Placeholder 1"/>
          <p:cNvSpPr>
            <a:spLocks noGrp="1"/>
          </p:cNvSpPr>
          <p:nvPr>
            <p:ph idx="1"/>
          </p:nvPr>
        </p:nvSpPr>
        <p:spPr>
          <a:xfrm>
            <a:off x="5655148" y="2436273"/>
            <a:ext cx="3829049" cy="5154123"/>
          </a:xfrm>
        </p:spPr>
        <p:txBody>
          <a:bodyPr>
            <a:normAutofit/>
          </a:bodyPr>
          <a:lstStyle/>
          <a:p>
            <a:r>
              <a:rPr lang="en-US" dirty="0" smtClean="0"/>
              <a:t>Asymmetry</a:t>
            </a:r>
          </a:p>
          <a:p>
            <a:r>
              <a:rPr lang="en-US" dirty="0" smtClean="0"/>
              <a:t>Interdependence</a:t>
            </a:r>
          </a:p>
          <a:p>
            <a:r>
              <a:rPr lang="en-US" dirty="0" smtClean="0"/>
              <a:t>Stakes?</a:t>
            </a:r>
          </a:p>
          <a:p>
            <a:r>
              <a:rPr lang="en-US" dirty="0" smtClean="0"/>
              <a:t>Repetition?</a:t>
            </a:r>
          </a:p>
          <a:p>
            <a:r>
              <a:rPr lang="en-US" dirty="0" smtClean="0"/>
              <a:t>New moves?</a:t>
            </a:r>
          </a:p>
          <a:p>
            <a:r>
              <a:rPr lang="en-US" dirty="0" smtClean="0"/>
              <a:t>Foreknowledge?</a:t>
            </a:r>
          </a:p>
        </p:txBody>
      </p:sp>
      <p:pic>
        <p:nvPicPr>
          <p:cNvPr id="47106" name="Picture 2" descr="5"/>
          <p:cNvPicPr>
            <a:picLocks noChangeAspect="1" noChangeArrowheads="1"/>
          </p:cNvPicPr>
          <p:nvPr/>
        </p:nvPicPr>
        <p:blipFill>
          <a:blip r:embed="rId3" cstate="screen"/>
          <a:srcRect/>
          <a:stretch>
            <a:fillRect/>
          </a:stretch>
        </p:blipFill>
        <p:spPr bwMode="auto">
          <a:xfrm>
            <a:off x="952331" y="1070775"/>
            <a:ext cx="1577282" cy="1731163"/>
          </a:xfrm>
          <a:prstGeom prst="rect">
            <a:avLst/>
          </a:prstGeom>
          <a:noFill/>
        </p:spPr>
      </p:pic>
      <p:pic>
        <p:nvPicPr>
          <p:cNvPr id="47108" name="Picture 4" descr="6"/>
          <p:cNvPicPr>
            <a:picLocks noChangeAspect="1" noChangeArrowheads="1"/>
          </p:cNvPicPr>
          <p:nvPr/>
        </p:nvPicPr>
        <p:blipFill rotWithShape="1">
          <a:blip r:embed="rId4" cstate="screen"/>
          <a:srcRect r="11835"/>
          <a:stretch/>
        </p:blipFill>
        <p:spPr bwMode="auto">
          <a:xfrm>
            <a:off x="960120" y="3128100"/>
            <a:ext cx="1569494" cy="1743557"/>
          </a:xfrm>
          <a:prstGeom prst="rect">
            <a:avLst/>
          </a:prstGeom>
          <a:noFill/>
        </p:spPr>
      </p:pic>
      <p:pic>
        <p:nvPicPr>
          <p:cNvPr id="47110" name="Picture 6" descr="7"/>
          <p:cNvPicPr>
            <a:picLocks noChangeAspect="1" noChangeArrowheads="1"/>
          </p:cNvPicPr>
          <p:nvPr/>
        </p:nvPicPr>
        <p:blipFill>
          <a:blip r:embed="rId5" cstate="screen"/>
          <a:srcRect/>
          <a:stretch>
            <a:fillRect/>
          </a:stretch>
        </p:blipFill>
        <p:spPr bwMode="auto">
          <a:xfrm>
            <a:off x="960120" y="5212257"/>
            <a:ext cx="1569493" cy="1116757"/>
          </a:xfrm>
          <a:prstGeom prst="rect">
            <a:avLst/>
          </a:prstGeom>
          <a:noFill/>
        </p:spPr>
      </p:pic>
      <p:sp>
        <p:nvSpPr>
          <p:cNvPr id="7" name="TextBox 6"/>
          <p:cNvSpPr txBox="1"/>
          <p:nvPr/>
        </p:nvSpPr>
        <p:spPr>
          <a:xfrm>
            <a:off x="1381803" y="2712784"/>
            <a:ext cx="718338" cy="461665"/>
          </a:xfrm>
          <a:prstGeom prst="rect">
            <a:avLst/>
          </a:prstGeom>
          <a:noFill/>
        </p:spPr>
        <p:txBody>
          <a:bodyPr wrap="none" rtlCol="0">
            <a:spAutoFit/>
          </a:bodyPr>
          <a:lstStyle/>
          <a:p>
            <a:r>
              <a:rPr lang="en-US" sz="2400" dirty="0" smtClean="0"/>
              <a:t>rock</a:t>
            </a:r>
            <a:endParaRPr lang="en-US" sz="2400" dirty="0"/>
          </a:p>
        </p:txBody>
      </p:sp>
      <p:sp>
        <p:nvSpPr>
          <p:cNvPr id="8" name="TextBox 7"/>
          <p:cNvSpPr txBox="1"/>
          <p:nvPr/>
        </p:nvSpPr>
        <p:spPr>
          <a:xfrm>
            <a:off x="1283053" y="4782503"/>
            <a:ext cx="917239" cy="461665"/>
          </a:xfrm>
          <a:prstGeom prst="rect">
            <a:avLst/>
          </a:prstGeom>
          <a:noFill/>
        </p:spPr>
        <p:txBody>
          <a:bodyPr wrap="none" rtlCol="0">
            <a:spAutoFit/>
          </a:bodyPr>
          <a:lstStyle/>
          <a:p>
            <a:r>
              <a:rPr lang="en-US" sz="2400" dirty="0" smtClean="0"/>
              <a:t>paper</a:t>
            </a:r>
            <a:endParaRPr lang="en-US" sz="2400" dirty="0"/>
          </a:p>
        </p:txBody>
      </p:sp>
      <p:sp>
        <p:nvSpPr>
          <p:cNvPr id="9" name="TextBox 8"/>
          <p:cNvSpPr txBox="1"/>
          <p:nvPr/>
        </p:nvSpPr>
        <p:spPr>
          <a:xfrm>
            <a:off x="1207348" y="6295227"/>
            <a:ext cx="1129989" cy="461665"/>
          </a:xfrm>
          <a:prstGeom prst="rect">
            <a:avLst/>
          </a:prstGeom>
          <a:noFill/>
        </p:spPr>
        <p:txBody>
          <a:bodyPr wrap="none" rtlCol="0">
            <a:spAutoFit/>
          </a:bodyPr>
          <a:lstStyle/>
          <a:p>
            <a:r>
              <a:rPr lang="en-US" sz="2400" dirty="0"/>
              <a:t>scissors</a:t>
            </a:r>
          </a:p>
        </p:txBody>
      </p:sp>
      <p:pic>
        <p:nvPicPr>
          <p:cNvPr id="10" name="Picture 8" descr="8"/>
          <p:cNvPicPr>
            <a:picLocks noChangeAspect="1" noChangeArrowheads="1"/>
          </p:cNvPicPr>
          <p:nvPr/>
        </p:nvPicPr>
        <p:blipFill rotWithShape="1">
          <a:blip r:embed="rId6" cstate="screen"/>
          <a:srcRect l="4908" r="9860"/>
          <a:stretch/>
        </p:blipFill>
        <p:spPr bwMode="auto">
          <a:xfrm>
            <a:off x="2702026" y="2118968"/>
            <a:ext cx="2351314" cy="1689707"/>
          </a:xfrm>
          <a:prstGeom prst="rect">
            <a:avLst/>
          </a:prstGeom>
          <a:noFill/>
        </p:spPr>
      </p:pic>
      <p:pic>
        <p:nvPicPr>
          <p:cNvPr id="12" name="Picture 2" descr="22"/>
          <p:cNvPicPr>
            <a:picLocks noChangeAspect="1" noChangeArrowheads="1"/>
          </p:cNvPicPr>
          <p:nvPr/>
        </p:nvPicPr>
        <p:blipFill rotWithShape="1">
          <a:blip r:embed="rId7" cstate="screen"/>
          <a:srcRect l="4854" r="11450"/>
          <a:stretch/>
        </p:blipFill>
        <p:spPr bwMode="auto">
          <a:xfrm>
            <a:off x="2710189" y="4219456"/>
            <a:ext cx="2334985" cy="1618103"/>
          </a:xfrm>
          <a:prstGeom prst="rect">
            <a:avLst/>
          </a:prstGeom>
          <a:noFill/>
        </p:spPr>
      </p:pic>
      <p:sp>
        <p:nvSpPr>
          <p:cNvPr id="13" name="TextBox 12"/>
          <p:cNvSpPr txBox="1"/>
          <p:nvPr/>
        </p:nvSpPr>
        <p:spPr>
          <a:xfrm>
            <a:off x="2826907" y="3747431"/>
            <a:ext cx="2339679" cy="461665"/>
          </a:xfrm>
          <a:prstGeom prst="rect">
            <a:avLst/>
          </a:prstGeom>
          <a:noFill/>
        </p:spPr>
        <p:txBody>
          <a:bodyPr wrap="none" rtlCol="0">
            <a:spAutoFit/>
          </a:bodyPr>
          <a:lstStyle/>
          <a:p>
            <a:r>
              <a:rPr lang="en-US" sz="2400" dirty="0"/>
              <a:t>s</a:t>
            </a:r>
            <a:r>
              <a:rPr lang="en-US" sz="2400" dirty="0" smtClean="0"/>
              <a:t>ticks and carrots</a:t>
            </a:r>
            <a:endParaRPr lang="en-US" sz="2400" dirty="0"/>
          </a:p>
        </p:txBody>
      </p:sp>
      <p:sp>
        <p:nvSpPr>
          <p:cNvPr id="14" name="TextBox 13"/>
          <p:cNvSpPr txBox="1"/>
          <p:nvPr/>
        </p:nvSpPr>
        <p:spPr>
          <a:xfrm>
            <a:off x="3131421" y="5822386"/>
            <a:ext cx="1492524" cy="461665"/>
          </a:xfrm>
          <a:prstGeom prst="rect">
            <a:avLst/>
          </a:prstGeom>
          <a:noFill/>
        </p:spPr>
        <p:txBody>
          <a:bodyPr wrap="none" rtlCol="0">
            <a:spAutoFit/>
          </a:bodyPr>
          <a:lstStyle/>
          <a:p>
            <a:r>
              <a:rPr lang="en-US" sz="2400" dirty="0"/>
              <a:t>c</a:t>
            </a:r>
            <a:r>
              <a:rPr lang="en-US" sz="2400" dirty="0" smtClean="0"/>
              <a:t>yberwar?</a:t>
            </a:r>
            <a:endParaRPr lang="en-US" sz="2400" dirty="0"/>
          </a:p>
        </p:txBody>
      </p:sp>
    </p:spTree>
    <p:extLst>
      <p:ext uri="{BB962C8B-B14F-4D97-AF65-F5344CB8AC3E}">
        <p14:creationId xmlns:p14="http://schemas.microsoft.com/office/powerpoint/2010/main" val="4144464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683" y="1780243"/>
            <a:ext cx="2295402" cy="584775"/>
          </a:xfrm>
          <a:prstGeom prst="rect">
            <a:avLst/>
          </a:prstGeom>
          <a:noFill/>
        </p:spPr>
        <p:txBody>
          <a:bodyPr wrap="square" rtlCol="0">
            <a:spAutoFit/>
          </a:bodyPr>
          <a:lstStyle/>
          <a:p>
            <a:r>
              <a:rPr lang="en-US" sz="1600" dirty="0"/>
              <a:t>Actors have a portfolio of bargaining moves to…</a:t>
            </a:r>
          </a:p>
        </p:txBody>
      </p:sp>
      <p:sp>
        <p:nvSpPr>
          <p:cNvPr id="3" name="TextBox 2"/>
          <p:cNvSpPr txBox="1"/>
          <p:nvPr/>
        </p:nvSpPr>
        <p:spPr>
          <a:xfrm>
            <a:off x="4885932" y="1794725"/>
            <a:ext cx="1703327" cy="584775"/>
          </a:xfrm>
          <a:prstGeom prst="rect">
            <a:avLst/>
          </a:prstGeom>
          <a:noFill/>
        </p:spPr>
        <p:txBody>
          <a:bodyPr wrap="square" rtlCol="0">
            <a:spAutoFit/>
          </a:bodyPr>
          <a:lstStyle/>
          <a:p>
            <a:r>
              <a:rPr lang="en-US" sz="1600" dirty="0"/>
              <a:t>revise or reinforce the status quo</a:t>
            </a:r>
          </a:p>
        </p:txBody>
      </p:sp>
      <p:sp>
        <p:nvSpPr>
          <p:cNvPr id="4" name="TextBox 3"/>
          <p:cNvSpPr txBox="1"/>
          <p:nvPr/>
        </p:nvSpPr>
        <p:spPr>
          <a:xfrm>
            <a:off x="2861651" y="1367840"/>
            <a:ext cx="1797472" cy="584775"/>
          </a:xfrm>
          <a:prstGeom prst="rect">
            <a:avLst/>
          </a:prstGeom>
          <a:noFill/>
        </p:spPr>
        <p:txBody>
          <a:bodyPr wrap="square" rtlCol="0">
            <a:spAutoFit/>
          </a:bodyPr>
          <a:lstStyle/>
          <a:p>
            <a:r>
              <a:rPr lang="en-US" sz="1600" dirty="0"/>
              <a:t>change the balance of power (</a:t>
            </a:r>
            <a:r>
              <a:rPr lang="en-US" sz="1600" i="1" dirty="0"/>
              <a:t>Winning</a:t>
            </a:r>
            <a:r>
              <a:rPr lang="en-US" sz="1600" dirty="0"/>
              <a:t>)</a:t>
            </a:r>
          </a:p>
        </p:txBody>
      </p:sp>
      <p:sp>
        <p:nvSpPr>
          <p:cNvPr id="5" name="TextBox 4"/>
          <p:cNvSpPr txBox="1"/>
          <p:nvPr/>
        </p:nvSpPr>
        <p:spPr>
          <a:xfrm>
            <a:off x="2866931" y="2097036"/>
            <a:ext cx="2019002" cy="584775"/>
          </a:xfrm>
          <a:prstGeom prst="rect">
            <a:avLst/>
          </a:prstGeom>
          <a:noFill/>
        </p:spPr>
        <p:txBody>
          <a:bodyPr wrap="square" rtlCol="0">
            <a:spAutoFit/>
          </a:bodyPr>
          <a:lstStyle/>
          <a:p>
            <a:r>
              <a:rPr lang="en-US" sz="1600" dirty="0"/>
              <a:t>signal interests &amp; resolve (</a:t>
            </a:r>
            <a:r>
              <a:rPr lang="en-US" sz="1600" i="1" dirty="0"/>
              <a:t>Warning</a:t>
            </a:r>
            <a:r>
              <a:rPr lang="en-US" sz="1600" dirty="0"/>
              <a:t>)</a:t>
            </a:r>
          </a:p>
        </p:txBody>
      </p:sp>
      <p:cxnSp>
        <p:nvCxnSpPr>
          <p:cNvPr id="7" name="Straight Arrow Connector 6"/>
          <p:cNvCxnSpPr/>
          <p:nvPr/>
        </p:nvCxnSpPr>
        <p:spPr>
          <a:xfrm>
            <a:off x="2458564" y="2097201"/>
            <a:ext cx="275462" cy="1599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470163" y="1733076"/>
            <a:ext cx="272095" cy="179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555" y="4954970"/>
            <a:ext cx="2787153" cy="1077218"/>
          </a:xfrm>
          <a:prstGeom prst="rect">
            <a:avLst/>
          </a:prstGeom>
          <a:noFill/>
        </p:spPr>
        <p:txBody>
          <a:bodyPr wrap="square" rtlCol="0">
            <a:spAutoFit/>
          </a:bodyPr>
          <a:lstStyle/>
          <a:p>
            <a:r>
              <a:rPr lang="en-US" sz="1600" dirty="0"/>
              <a:t>Increasing military complexity</a:t>
            </a:r>
          </a:p>
          <a:p>
            <a:pPr marL="214313" indent="-214313">
              <a:buFont typeface="Arial" panose="020B0604020202020204" pitchFamily="34" charset="0"/>
              <a:buChar char="•"/>
            </a:pPr>
            <a:r>
              <a:rPr lang="en-US" sz="1600" dirty="0" smtClean="0"/>
              <a:t>New complements </a:t>
            </a:r>
          </a:p>
          <a:p>
            <a:pPr marL="214313" indent="-214313">
              <a:buFont typeface="Arial" panose="020B0604020202020204" pitchFamily="34" charset="0"/>
              <a:buChar char="•"/>
            </a:pPr>
            <a:r>
              <a:rPr lang="en-US" sz="1600" dirty="0" smtClean="0"/>
              <a:t>New </a:t>
            </a:r>
            <a:r>
              <a:rPr lang="en-US" sz="1600" dirty="0"/>
              <a:t>s</a:t>
            </a:r>
            <a:r>
              <a:rPr lang="en-US" sz="1600" dirty="0" smtClean="0"/>
              <a:t>ubstitutes </a:t>
            </a:r>
          </a:p>
          <a:p>
            <a:pPr marL="214313" indent="-214313">
              <a:buFont typeface="Arial" panose="020B0604020202020204" pitchFamily="34" charset="0"/>
              <a:buChar char="•"/>
            </a:pPr>
            <a:r>
              <a:rPr lang="en-US" sz="1600" dirty="0" smtClean="0"/>
              <a:t>New combinations</a:t>
            </a:r>
            <a:endParaRPr lang="en-US" sz="1600" dirty="0"/>
          </a:p>
        </p:txBody>
      </p:sp>
      <p:sp>
        <p:nvSpPr>
          <p:cNvPr id="12" name="TextBox 11"/>
          <p:cNvSpPr txBox="1"/>
          <p:nvPr/>
        </p:nvSpPr>
        <p:spPr>
          <a:xfrm>
            <a:off x="4196387" y="4297038"/>
            <a:ext cx="2084483" cy="584775"/>
          </a:xfrm>
          <a:prstGeom prst="rect">
            <a:avLst/>
          </a:prstGeom>
          <a:noFill/>
        </p:spPr>
        <p:txBody>
          <a:bodyPr wrap="square" rtlCol="0">
            <a:spAutoFit/>
          </a:bodyPr>
          <a:lstStyle/>
          <a:p>
            <a:r>
              <a:rPr lang="en-US" sz="1600" dirty="0"/>
              <a:t>Militaries pursue new means for </a:t>
            </a:r>
            <a:r>
              <a:rPr lang="en-US" sz="1600" i="1" dirty="0"/>
              <a:t>winning</a:t>
            </a:r>
          </a:p>
        </p:txBody>
      </p:sp>
      <p:sp>
        <p:nvSpPr>
          <p:cNvPr id="13" name="TextBox 12"/>
          <p:cNvSpPr txBox="1"/>
          <p:nvPr/>
        </p:nvSpPr>
        <p:spPr>
          <a:xfrm>
            <a:off x="3976626" y="5276032"/>
            <a:ext cx="901722" cy="338554"/>
          </a:xfrm>
          <a:prstGeom prst="rect">
            <a:avLst/>
          </a:prstGeom>
          <a:noFill/>
        </p:spPr>
        <p:txBody>
          <a:bodyPr wrap="none" rtlCol="0">
            <a:spAutoFit/>
          </a:bodyPr>
          <a:lstStyle/>
          <a:p>
            <a:r>
              <a:rPr lang="en-US" sz="1600" dirty="0"/>
              <a:t>Lethality</a:t>
            </a:r>
          </a:p>
        </p:txBody>
      </p:sp>
      <p:sp>
        <p:nvSpPr>
          <p:cNvPr id="14" name="TextBox 13"/>
          <p:cNvSpPr txBox="1"/>
          <p:nvPr/>
        </p:nvSpPr>
        <p:spPr>
          <a:xfrm>
            <a:off x="5227576" y="5274831"/>
            <a:ext cx="1055995" cy="338554"/>
          </a:xfrm>
          <a:prstGeom prst="rect">
            <a:avLst/>
          </a:prstGeom>
          <a:noFill/>
        </p:spPr>
        <p:txBody>
          <a:bodyPr wrap="none" rtlCol="0">
            <a:spAutoFit/>
          </a:bodyPr>
          <a:lstStyle/>
          <a:p>
            <a:r>
              <a:rPr lang="en-US" sz="1600" dirty="0"/>
              <a:t>Protection</a:t>
            </a:r>
          </a:p>
        </p:txBody>
      </p:sp>
      <p:sp>
        <p:nvSpPr>
          <p:cNvPr id="15" name="TextBox 14"/>
          <p:cNvSpPr txBox="1"/>
          <p:nvPr/>
        </p:nvSpPr>
        <p:spPr>
          <a:xfrm>
            <a:off x="3390709" y="6071819"/>
            <a:ext cx="1319079" cy="338554"/>
          </a:xfrm>
          <a:prstGeom prst="rect">
            <a:avLst/>
          </a:prstGeom>
          <a:noFill/>
        </p:spPr>
        <p:txBody>
          <a:bodyPr wrap="none" rtlCol="0">
            <a:spAutoFit/>
          </a:bodyPr>
          <a:lstStyle/>
          <a:p>
            <a:r>
              <a:rPr lang="en-US" sz="1600" dirty="0"/>
              <a:t>Specialization</a:t>
            </a:r>
          </a:p>
        </p:txBody>
      </p:sp>
      <p:sp>
        <p:nvSpPr>
          <p:cNvPr id="16" name="TextBox 15"/>
          <p:cNvSpPr txBox="1"/>
          <p:nvPr/>
        </p:nvSpPr>
        <p:spPr>
          <a:xfrm>
            <a:off x="5010907" y="6071819"/>
            <a:ext cx="1269963" cy="338554"/>
          </a:xfrm>
          <a:prstGeom prst="rect">
            <a:avLst/>
          </a:prstGeom>
          <a:noFill/>
        </p:spPr>
        <p:txBody>
          <a:bodyPr wrap="none" rtlCol="0">
            <a:spAutoFit/>
          </a:bodyPr>
          <a:lstStyle/>
          <a:p>
            <a:r>
              <a:rPr lang="en-US" sz="1600" dirty="0"/>
              <a:t>Coordination</a:t>
            </a:r>
          </a:p>
        </p:txBody>
      </p:sp>
      <p:cxnSp>
        <p:nvCxnSpPr>
          <p:cNvPr id="18" name="Straight Arrow Connector 17"/>
          <p:cNvCxnSpPr>
            <a:stCxn id="13" idx="3"/>
            <a:endCxn id="14" idx="1"/>
          </p:cNvCxnSpPr>
          <p:nvPr/>
        </p:nvCxnSpPr>
        <p:spPr>
          <a:xfrm flipV="1">
            <a:off x="4878348" y="5444108"/>
            <a:ext cx="349228" cy="1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5" idx="3"/>
            <a:endCxn id="16" idx="1"/>
          </p:cNvCxnSpPr>
          <p:nvPr/>
        </p:nvCxnSpPr>
        <p:spPr>
          <a:xfrm>
            <a:off x="4709788" y="6241096"/>
            <a:ext cx="30111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3" idx="2"/>
          </p:cNvCxnSpPr>
          <p:nvPr/>
        </p:nvCxnSpPr>
        <p:spPr>
          <a:xfrm flipH="1">
            <a:off x="5293403" y="2379500"/>
            <a:ext cx="444193" cy="1881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5051805" y="4872591"/>
            <a:ext cx="64232" cy="2146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531610" y="1761945"/>
            <a:ext cx="255026" cy="1904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506687" y="2103218"/>
            <a:ext cx="272707" cy="170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878998" y="5582979"/>
            <a:ext cx="71488" cy="241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1201019" y="2423872"/>
            <a:ext cx="82681" cy="2715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Arc 47"/>
          <p:cNvSpPr/>
          <p:nvPr/>
        </p:nvSpPr>
        <p:spPr>
          <a:xfrm>
            <a:off x="2514645" y="5742469"/>
            <a:ext cx="2363330" cy="918371"/>
          </a:xfrm>
          <a:prstGeom prst="arc">
            <a:avLst>
              <a:gd name="adj1" fmla="val 653592"/>
              <a:gd name="adj2" fmla="val 10771048"/>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53" name="Straight Connector 52"/>
          <p:cNvCxnSpPr/>
          <p:nvPr/>
        </p:nvCxnSpPr>
        <p:spPr>
          <a:xfrm>
            <a:off x="0" y="4067994"/>
            <a:ext cx="9144000" cy="5976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0" y="3729440"/>
            <a:ext cx="884601" cy="338554"/>
          </a:xfrm>
          <a:prstGeom prst="rect">
            <a:avLst/>
          </a:prstGeom>
          <a:noFill/>
        </p:spPr>
        <p:txBody>
          <a:bodyPr wrap="none" rtlCol="0">
            <a:spAutoFit/>
          </a:bodyPr>
          <a:lstStyle/>
          <a:p>
            <a:r>
              <a:rPr lang="en-US" sz="1600" i="1" dirty="0">
                <a:solidFill>
                  <a:schemeClr val="accent1"/>
                </a:solidFill>
              </a:rPr>
              <a:t>Strategy</a:t>
            </a:r>
          </a:p>
        </p:txBody>
      </p:sp>
      <p:sp>
        <p:nvSpPr>
          <p:cNvPr id="61" name="TextBox 60"/>
          <p:cNvSpPr txBox="1"/>
          <p:nvPr/>
        </p:nvSpPr>
        <p:spPr>
          <a:xfrm>
            <a:off x="1633" y="4127761"/>
            <a:ext cx="1106393" cy="338554"/>
          </a:xfrm>
          <a:prstGeom prst="rect">
            <a:avLst/>
          </a:prstGeom>
          <a:noFill/>
        </p:spPr>
        <p:txBody>
          <a:bodyPr wrap="none" rtlCol="0">
            <a:spAutoFit/>
          </a:bodyPr>
          <a:lstStyle/>
          <a:p>
            <a:r>
              <a:rPr lang="en-US" sz="1600" i="1" dirty="0">
                <a:solidFill>
                  <a:schemeClr val="accent1"/>
                </a:solidFill>
              </a:rPr>
              <a:t>Operations</a:t>
            </a:r>
          </a:p>
        </p:txBody>
      </p:sp>
      <p:sp>
        <p:nvSpPr>
          <p:cNvPr id="63" name="TextBox 62"/>
          <p:cNvSpPr txBox="1"/>
          <p:nvPr/>
        </p:nvSpPr>
        <p:spPr>
          <a:xfrm>
            <a:off x="721729" y="2682607"/>
            <a:ext cx="3496868" cy="1107996"/>
          </a:xfrm>
          <a:prstGeom prst="rect">
            <a:avLst/>
          </a:prstGeom>
          <a:noFill/>
        </p:spPr>
        <p:txBody>
          <a:bodyPr wrap="square" rtlCol="0">
            <a:spAutoFit/>
          </a:bodyPr>
          <a:lstStyle/>
          <a:p>
            <a:r>
              <a:rPr lang="en-US" sz="1600" dirty="0"/>
              <a:t>Increasing political complexity</a:t>
            </a:r>
          </a:p>
          <a:p>
            <a:pPr marL="214313" indent="-214313">
              <a:buFont typeface="Arial" panose="020B0604020202020204" pitchFamily="34" charset="0"/>
              <a:buChar char="•"/>
            </a:pPr>
            <a:r>
              <a:rPr lang="en-US" sz="1600" dirty="0"/>
              <a:t>New means for winning </a:t>
            </a:r>
            <a:r>
              <a:rPr lang="en-US" sz="1600" i="1" dirty="0"/>
              <a:t>and warning</a:t>
            </a:r>
          </a:p>
          <a:p>
            <a:pPr marL="214313" indent="-214313">
              <a:buFont typeface="Arial" panose="020B0604020202020204" pitchFamily="34" charset="0"/>
              <a:buChar char="•"/>
            </a:pPr>
            <a:r>
              <a:rPr lang="en-US" sz="1600" dirty="0"/>
              <a:t>New linkages and interdependence</a:t>
            </a:r>
          </a:p>
          <a:p>
            <a:pPr marL="214313" indent="-214313">
              <a:buFont typeface="Arial" panose="020B0604020202020204" pitchFamily="34" charset="0"/>
              <a:buChar char="•"/>
            </a:pPr>
            <a:r>
              <a:rPr lang="en-US" sz="1600" dirty="0"/>
              <a:t>New bargaining relationships</a:t>
            </a:r>
          </a:p>
        </p:txBody>
      </p:sp>
      <p:cxnSp>
        <p:nvCxnSpPr>
          <p:cNvPr id="64" name="Straight Arrow Connector 63"/>
          <p:cNvCxnSpPr/>
          <p:nvPr/>
        </p:nvCxnSpPr>
        <p:spPr>
          <a:xfrm flipH="1" flipV="1">
            <a:off x="1672694" y="3898718"/>
            <a:ext cx="198213" cy="9738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7014293" y="4613918"/>
            <a:ext cx="1804918" cy="1815882"/>
          </a:xfrm>
          <a:prstGeom prst="rect">
            <a:avLst/>
          </a:prstGeom>
          <a:noFill/>
        </p:spPr>
        <p:txBody>
          <a:bodyPr wrap="none" rtlCol="0">
            <a:spAutoFit/>
          </a:bodyPr>
          <a:lstStyle/>
          <a:p>
            <a:pPr marL="214313" indent="-214313">
              <a:buFont typeface="Arial" panose="020B0604020202020204" pitchFamily="34" charset="0"/>
              <a:buChar char="•"/>
            </a:pPr>
            <a:r>
              <a:rPr lang="en-US" sz="1600" i="1" dirty="0"/>
              <a:t>Capabilities</a:t>
            </a:r>
          </a:p>
          <a:p>
            <a:pPr marL="214313" indent="-214313">
              <a:buFont typeface="Arial" panose="020B0604020202020204" pitchFamily="34" charset="0"/>
              <a:buChar char="•"/>
            </a:pPr>
            <a:r>
              <a:rPr lang="en-US" sz="1600" i="1" dirty="0"/>
              <a:t>Disposition</a:t>
            </a:r>
          </a:p>
          <a:p>
            <a:pPr marL="214313" indent="-214313">
              <a:buFont typeface="Arial" panose="020B0604020202020204" pitchFamily="34" charset="0"/>
              <a:buChar char="•"/>
            </a:pPr>
            <a:r>
              <a:rPr lang="en-US" sz="1600" i="1" dirty="0"/>
              <a:t>Infrastructure</a:t>
            </a:r>
          </a:p>
          <a:p>
            <a:pPr marL="214313" indent="-214313">
              <a:buFont typeface="Arial" panose="020B0604020202020204" pitchFamily="34" charset="0"/>
              <a:buChar char="•"/>
            </a:pPr>
            <a:endParaRPr lang="en-US" sz="1600" i="1" dirty="0"/>
          </a:p>
          <a:p>
            <a:pPr marL="214313" indent="-214313">
              <a:buFont typeface="Arial" panose="020B0604020202020204" pitchFamily="34" charset="0"/>
              <a:buChar char="•"/>
            </a:pPr>
            <a:r>
              <a:rPr lang="en-US" sz="1600" i="1" dirty="0"/>
              <a:t>Organization</a:t>
            </a:r>
          </a:p>
          <a:p>
            <a:pPr marL="214313" indent="-214313">
              <a:buFont typeface="Arial" panose="020B0604020202020204" pitchFamily="34" charset="0"/>
              <a:buChar char="•"/>
            </a:pPr>
            <a:r>
              <a:rPr lang="en-US" sz="1600" i="1" dirty="0"/>
              <a:t>Doctrine &amp; plans</a:t>
            </a:r>
          </a:p>
          <a:p>
            <a:pPr marL="214313" indent="-214313">
              <a:buFont typeface="Arial" panose="020B0604020202020204" pitchFamily="34" charset="0"/>
              <a:buChar char="•"/>
            </a:pPr>
            <a:r>
              <a:rPr lang="en-US" sz="1600" i="1" dirty="0"/>
              <a:t>Logistics &amp; C4ISR</a:t>
            </a:r>
          </a:p>
        </p:txBody>
      </p:sp>
      <p:sp>
        <p:nvSpPr>
          <p:cNvPr id="80" name="TextBox 79"/>
          <p:cNvSpPr txBox="1"/>
          <p:nvPr/>
        </p:nvSpPr>
        <p:spPr>
          <a:xfrm>
            <a:off x="7014292" y="2126104"/>
            <a:ext cx="1262205" cy="1569660"/>
          </a:xfrm>
          <a:prstGeom prst="rect">
            <a:avLst/>
          </a:prstGeom>
          <a:noFill/>
        </p:spPr>
        <p:txBody>
          <a:bodyPr wrap="none" rtlCol="0">
            <a:spAutoFit/>
          </a:bodyPr>
          <a:lstStyle/>
          <a:p>
            <a:pPr marL="214313" indent="-214313">
              <a:buFont typeface="Arial" panose="020B0604020202020204" pitchFamily="34" charset="0"/>
              <a:buChar char="•"/>
            </a:pPr>
            <a:r>
              <a:rPr lang="en-US" sz="1600" i="1" dirty="0" smtClean="0"/>
              <a:t>Power</a:t>
            </a:r>
          </a:p>
          <a:p>
            <a:pPr marL="214313" indent="-214313">
              <a:buFont typeface="Arial" panose="020B0604020202020204" pitchFamily="34" charset="0"/>
              <a:buChar char="•"/>
            </a:pPr>
            <a:r>
              <a:rPr lang="en-US" sz="1600" i="1" dirty="0" smtClean="0"/>
              <a:t>Costs</a:t>
            </a:r>
            <a:endParaRPr lang="en-US" sz="1600" i="1" dirty="0"/>
          </a:p>
          <a:p>
            <a:pPr marL="214313" indent="-214313">
              <a:buFont typeface="Arial" panose="020B0604020202020204" pitchFamily="34" charset="0"/>
              <a:buChar char="•"/>
            </a:pPr>
            <a:r>
              <a:rPr lang="en-US" sz="1600" i="1" dirty="0" smtClean="0"/>
              <a:t>Demands</a:t>
            </a:r>
            <a:endParaRPr lang="en-US" sz="1600" i="1" dirty="0"/>
          </a:p>
          <a:p>
            <a:pPr marL="214313" indent="-214313">
              <a:buFont typeface="Arial" panose="020B0604020202020204" pitchFamily="34" charset="0"/>
              <a:buChar char="•"/>
            </a:pPr>
            <a:r>
              <a:rPr lang="en-US" sz="1600" i="1" dirty="0" smtClean="0"/>
              <a:t>Outcomes</a:t>
            </a:r>
            <a:endParaRPr lang="en-US" sz="1600" i="1" dirty="0"/>
          </a:p>
          <a:p>
            <a:pPr marL="214313" indent="-214313">
              <a:buFont typeface="Arial" panose="020B0604020202020204" pitchFamily="34" charset="0"/>
              <a:buChar char="•"/>
            </a:pPr>
            <a:r>
              <a:rPr lang="en-US" sz="1600" i="1" dirty="0" smtClean="0"/>
              <a:t>Resolve</a:t>
            </a:r>
            <a:endParaRPr lang="en-US" sz="1600" i="1" dirty="0"/>
          </a:p>
          <a:p>
            <a:pPr marL="214313" indent="-214313">
              <a:buFont typeface="Arial" panose="020B0604020202020204" pitchFamily="34" charset="0"/>
              <a:buChar char="•"/>
            </a:pPr>
            <a:r>
              <a:rPr lang="en-US" sz="1600" i="1" dirty="0" smtClean="0"/>
              <a:t>Change</a:t>
            </a:r>
            <a:endParaRPr lang="en-US" sz="1600" i="1" dirty="0"/>
          </a:p>
        </p:txBody>
      </p:sp>
      <p:sp>
        <p:nvSpPr>
          <p:cNvPr id="81" name="TextBox 80"/>
          <p:cNvSpPr txBox="1"/>
          <p:nvPr/>
        </p:nvSpPr>
        <p:spPr>
          <a:xfrm>
            <a:off x="7015708" y="1693304"/>
            <a:ext cx="2128292" cy="338554"/>
          </a:xfrm>
          <a:prstGeom prst="rect">
            <a:avLst/>
          </a:prstGeom>
          <a:noFill/>
        </p:spPr>
        <p:txBody>
          <a:bodyPr wrap="square" rtlCol="0">
            <a:spAutoFit/>
          </a:bodyPr>
          <a:lstStyle/>
          <a:p>
            <a:r>
              <a:rPr lang="en-US" sz="1600" i="1" dirty="0"/>
              <a:t>Political uncertainty:</a:t>
            </a:r>
          </a:p>
        </p:txBody>
      </p:sp>
      <p:sp>
        <p:nvSpPr>
          <p:cNvPr id="89" name="TextBox 88"/>
          <p:cNvSpPr txBox="1"/>
          <p:nvPr/>
        </p:nvSpPr>
        <p:spPr>
          <a:xfrm>
            <a:off x="7043977" y="4162033"/>
            <a:ext cx="2100023" cy="338554"/>
          </a:xfrm>
          <a:prstGeom prst="rect">
            <a:avLst/>
          </a:prstGeom>
          <a:noFill/>
        </p:spPr>
        <p:txBody>
          <a:bodyPr wrap="square" rtlCol="0">
            <a:spAutoFit/>
          </a:bodyPr>
          <a:lstStyle/>
          <a:p>
            <a:r>
              <a:rPr lang="en-US" sz="1600" i="1" dirty="0"/>
              <a:t>Military uncertainty:</a:t>
            </a:r>
          </a:p>
        </p:txBody>
      </p:sp>
      <p:sp>
        <p:nvSpPr>
          <p:cNvPr id="110" name="Left Brace 109"/>
          <p:cNvSpPr/>
          <p:nvPr/>
        </p:nvSpPr>
        <p:spPr>
          <a:xfrm>
            <a:off x="6686201" y="4575739"/>
            <a:ext cx="328092" cy="885257"/>
          </a:xfrm>
          <a:prstGeom prst="leftBrace">
            <a:avLst>
              <a:gd name="adj1" fmla="val 8333"/>
              <a:gd name="adj2" fmla="val 8551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111" name="Left Brace 110"/>
          <p:cNvSpPr/>
          <p:nvPr/>
        </p:nvSpPr>
        <p:spPr>
          <a:xfrm>
            <a:off x="6690571" y="5502547"/>
            <a:ext cx="323720" cy="937563"/>
          </a:xfrm>
          <a:prstGeom prst="leftBrace">
            <a:avLst>
              <a:gd name="adj1" fmla="val 8333"/>
              <a:gd name="adj2" fmla="val 6658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cxnSp>
        <p:nvCxnSpPr>
          <p:cNvPr id="113" name="Straight Connector 112"/>
          <p:cNvCxnSpPr/>
          <p:nvPr/>
        </p:nvCxnSpPr>
        <p:spPr>
          <a:xfrm flipV="1">
            <a:off x="6525689" y="1081668"/>
            <a:ext cx="5911" cy="56759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5377377" y="1183419"/>
            <a:ext cx="1100558" cy="338554"/>
          </a:xfrm>
          <a:prstGeom prst="rect">
            <a:avLst/>
          </a:prstGeom>
          <a:noFill/>
        </p:spPr>
        <p:txBody>
          <a:bodyPr wrap="none" rtlCol="0">
            <a:spAutoFit/>
          </a:bodyPr>
          <a:lstStyle/>
          <a:p>
            <a:r>
              <a:rPr lang="en-US" sz="1600" i="1" dirty="0">
                <a:solidFill>
                  <a:schemeClr val="accent1"/>
                </a:solidFill>
              </a:rPr>
              <a:t>Complexity</a:t>
            </a:r>
          </a:p>
        </p:txBody>
      </p:sp>
      <p:sp>
        <p:nvSpPr>
          <p:cNvPr id="118" name="TextBox 117"/>
          <p:cNvSpPr txBox="1"/>
          <p:nvPr/>
        </p:nvSpPr>
        <p:spPr>
          <a:xfrm>
            <a:off x="6589260" y="1192825"/>
            <a:ext cx="1156407" cy="338554"/>
          </a:xfrm>
          <a:prstGeom prst="rect">
            <a:avLst/>
          </a:prstGeom>
          <a:noFill/>
        </p:spPr>
        <p:txBody>
          <a:bodyPr wrap="none" rtlCol="0">
            <a:spAutoFit/>
          </a:bodyPr>
          <a:lstStyle/>
          <a:p>
            <a:r>
              <a:rPr lang="en-US" sz="1600" i="1" dirty="0">
                <a:solidFill>
                  <a:schemeClr val="accent1"/>
                </a:solidFill>
              </a:rPr>
              <a:t>Uncertainty</a:t>
            </a:r>
          </a:p>
        </p:txBody>
      </p:sp>
      <p:sp>
        <p:nvSpPr>
          <p:cNvPr id="51" name="TextBox 50"/>
          <p:cNvSpPr txBox="1"/>
          <p:nvPr/>
        </p:nvSpPr>
        <p:spPr>
          <a:xfrm>
            <a:off x="4562704" y="5076004"/>
            <a:ext cx="1020408" cy="338554"/>
          </a:xfrm>
          <a:prstGeom prst="rect">
            <a:avLst/>
          </a:prstGeom>
          <a:noFill/>
        </p:spPr>
        <p:txBody>
          <a:bodyPr wrap="none" rtlCol="0">
            <a:spAutoFit/>
          </a:bodyPr>
          <a:lstStyle/>
          <a:p>
            <a:r>
              <a:rPr lang="en-US" sz="1600" dirty="0"/>
              <a:t>Arms race</a:t>
            </a:r>
          </a:p>
        </p:txBody>
      </p:sp>
      <p:sp>
        <p:nvSpPr>
          <p:cNvPr id="69" name="TextBox 68"/>
          <p:cNvSpPr txBox="1"/>
          <p:nvPr/>
        </p:nvSpPr>
        <p:spPr>
          <a:xfrm>
            <a:off x="4124005" y="5823111"/>
            <a:ext cx="1751570" cy="338554"/>
          </a:xfrm>
          <a:prstGeom prst="rect">
            <a:avLst/>
          </a:prstGeom>
          <a:noFill/>
        </p:spPr>
        <p:txBody>
          <a:bodyPr wrap="none" rtlCol="0">
            <a:spAutoFit/>
          </a:bodyPr>
          <a:lstStyle/>
          <a:p>
            <a:r>
              <a:rPr lang="en-US" sz="1600" dirty="0"/>
              <a:t>Force employment</a:t>
            </a:r>
          </a:p>
        </p:txBody>
      </p:sp>
      <p:sp>
        <p:nvSpPr>
          <p:cNvPr id="6" name="Title 5"/>
          <p:cNvSpPr>
            <a:spLocks noGrp="1"/>
          </p:cNvSpPr>
          <p:nvPr>
            <p:ph type="title"/>
          </p:nvPr>
        </p:nvSpPr>
        <p:spPr/>
        <p:txBody>
          <a:bodyPr/>
          <a:lstStyle/>
          <a:p>
            <a:r>
              <a:rPr lang="en-US" dirty="0" smtClean="0"/>
              <a:t>Conceptual Framework</a:t>
            </a:r>
            <a:endParaRPr lang="en-US" dirty="0"/>
          </a:p>
        </p:txBody>
      </p:sp>
    </p:spTree>
    <p:extLst>
      <p:ext uri="{BB962C8B-B14F-4D97-AF65-F5344CB8AC3E}">
        <p14:creationId xmlns:p14="http://schemas.microsoft.com/office/powerpoint/2010/main" val="371541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89"/>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6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3"/>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1" grpId="0"/>
      <p:bldP spid="12" grpId="0"/>
      <p:bldP spid="13" grpId="0"/>
      <p:bldP spid="14" grpId="0"/>
      <p:bldP spid="15" grpId="0"/>
      <p:bldP spid="16" grpId="0"/>
      <p:bldP spid="48" grpId="0" animBg="1"/>
      <p:bldP spid="60" grpId="0"/>
      <p:bldP spid="61" grpId="0"/>
      <p:bldP spid="63" grpId="0"/>
      <p:bldP spid="78" grpId="0"/>
      <p:bldP spid="80" grpId="0"/>
      <p:bldP spid="81" grpId="0"/>
      <p:bldP spid="89" grpId="0"/>
      <p:bldP spid="110" grpId="0" animBg="1"/>
      <p:bldP spid="111" grpId="0" animBg="1"/>
      <p:bldP spid="117" grpId="0"/>
      <p:bldP spid="118" grpId="0"/>
      <p:bldP spid="51"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Deterrence in the gray zone</a:t>
            </a:r>
            <a:endParaRPr lang="en-US" dirty="0"/>
          </a:p>
        </p:txBody>
      </p:sp>
      <p:sp>
        <p:nvSpPr>
          <p:cNvPr id="3" name="Content Placeholder 2"/>
          <p:cNvSpPr>
            <a:spLocks noGrp="1"/>
          </p:cNvSpPr>
          <p:nvPr>
            <p:ph idx="1"/>
          </p:nvPr>
        </p:nvSpPr>
        <p:spPr>
          <a:xfrm>
            <a:off x="1" y="1485901"/>
            <a:ext cx="8654142" cy="5372099"/>
          </a:xfrm>
        </p:spPr>
        <p:txBody>
          <a:bodyPr>
            <a:normAutofit fontScale="92500" lnSpcReduction="20000"/>
          </a:bodyPr>
          <a:lstStyle/>
          <a:p>
            <a:r>
              <a:rPr lang="en-US" dirty="0" smtClean="0"/>
              <a:t>Deterrence “failure” is relative</a:t>
            </a:r>
          </a:p>
          <a:p>
            <a:pPr lvl="1"/>
            <a:r>
              <a:rPr lang="en-US" dirty="0" smtClean="0"/>
              <a:t>Gray zone threats only exist because deterrence works against truly dangerous threats—reinforce success</a:t>
            </a:r>
          </a:p>
          <a:p>
            <a:pPr lvl="1"/>
            <a:r>
              <a:rPr lang="en-US" dirty="0" smtClean="0"/>
              <a:t>Not every game is worth the candle—tolerate some friction</a:t>
            </a:r>
          </a:p>
          <a:p>
            <a:pPr lvl="1"/>
            <a:r>
              <a:rPr lang="en-US" dirty="0" smtClean="0"/>
              <a:t>There are multiple games in play—understand the tradeoffs</a:t>
            </a:r>
          </a:p>
          <a:p>
            <a:pPr lvl="1"/>
            <a:r>
              <a:rPr lang="en-US" dirty="0" smtClean="0"/>
              <a:t>Containment is a </a:t>
            </a:r>
            <a:r>
              <a:rPr lang="en-US" smtClean="0"/>
              <a:t>long game</a:t>
            </a:r>
            <a:endParaRPr lang="en-US" dirty="0" smtClean="0"/>
          </a:p>
          <a:p>
            <a:r>
              <a:rPr lang="en-US" dirty="0" smtClean="0"/>
              <a:t>Deception and intelligence becomes vital</a:t>
            </a:r>
          </a:p>
          <a:p>
            <a:pPr lvl="1"/>
            <a:r>
              <a:rPr lang="en-US" dirty="0" smtClean="0"/>
              <a:t>Deception is democratizing—private targets and players</a:t>
            </a:r>
          </a:p>
          <a:p>
            <a:pPr lvl="1"/>
            <a:r>
              <a:rPr lang="en-US" dirty="0" smtClean="0"/>
              <a:t>Deception does not scale—ambitious attacks are self-limiting</a:t>
            </a:r>
          </a:p>
          <a:p>
            <a:pPr lvl="1"/>
            <a:r>
              <a:rPr lang="en-US" dirty="0" smtClean="0"/>
              <a:t>Deception can be used for defense too—need policy for hack back</a:t>
            </a:r>
          </a:p>
          <a:p>
            <a:pPr lvl="1"/>
            <a:r>
              <a:rPr lang="en-US" dirty="0" smtClean="0"/>
              <a:t>Let the other side move first—reduce ambiguity</a:t>
            </a:r>
          </a:p>
          <a:p>
            <a:pPr lvl="1"/>
            <a:r>
              <a:rPr lang="en-US" dirty="0" smtClean="0"/>
              <a:t>Be able to let the other side go first—improve &amp; advertise resilience</a:t>
            </a:r>
          </a:p>
          <a:p>
            <a:r>
              <a:rPr lang="en-US" dirty="0" smtClean="0"/>
              <a:t>Protect comparative advantages</a:t>
            </a:r>
          </a:p>
          <a:p>
            <a:pPr lvl="1"/>
            <a:r>
              <a:rPr lang="en-US" dirty="0" smtClean="0"/>
              <a:t>Complexity management—personnel &amp; institutions</a:t>
            </a:r>
          </a:p>
          <a:p>
            <a:pPr lvl="1"/>
            <a:r>
              <a:rPr lang="en-US" dirty="0" smtClean="0"/>
              <a:t>Industrial performance—backlash from Snowden</a:t>
            </a:r>
          </a:p>
          <a:p>
            <a:pPr lvl="1"/>
            <a:r>
              <a:rPr lang="en-US" dirty="0" smtClean="0"/>
              <a:t>Defense in depth—command of the commons &amp; economic power</a:t>
            </a:r>
            <a:endParaRPr lang="en-US" dirty="0"/>
          </a:p>
        </p:txBody>
      </p:sp>
    </p:spTree>
    <p:extLst>
      <p:ext uri="{BB962C8B-B14F-4D97-AF65-F5344CB8AC3E}">
        <p14:creationId xmlns:p14="http://schemas.microsoft.com/office/powerpoint/2010/main" val="2015254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a:p>
        </p:txBody>
      </p:sp>
      <p:pic>
        <p:nvPicPr>
          <p:cNvPr id="4" name="Picture 6" descr="File:Aboukir.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191985" y="1136510"/>
            <a:ext cx="6760029" cy="5506711"/>
          </a:xfrm>
          <a:prstGeom prst="rect">
            <a:avLst/>
          </a:prstGeom>
          <a:noFill/>
        </p:spPr>
      </p:pic>
    </p:spTree>
    <p:extLst>
      <p:ext uri="{BB962C8B-B14F-4D97-AF65-F5344CB8AC3E}">
        <p14:creationId xmlns:p14="http://schemas.microsoft.com/office/powerpoint/2010/main" val="294778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4101809" y="2455406"/>
            <a:ext cx="2340006" cy="4409091"/>
          </a:xfrm>
          <a:prstGeom prst="rect">
            <a:avLst/>
          </a:prstGeom>
          <a:solidFill>
            <a:srgbClr val="7EB0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004486" y="2455406"/>
            <a:ext cx="2103934" cy="44090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3828" y="2455406"/>
            <a:ext cx="2000658" cy="440909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6430280" y="2448909"/>
            <a:ext cx="2713720" cy="4409091"/>
          </a:xfrm>
          <a:prstGeom prst="rect">
            <a:avLst/>
          </a:prstGeom>
          <a:solidFill>
            <a:srgbClr val="448D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0" y="1043063"/>
            <a:ext cx="9150603" cy="140584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a:xfrm>
            <a:off x="863029" y="0"/>
            <a:ext cx="7459038" cy="870569"/>
          </a:xfrm>
        </p:spPr>
        <p:txBody>
          <a:bodyPr/>
          <a:lstStyle/>
          <a:p>
            <a:r>
              <a:rPr lang="en-US" dirty="0" smtClean="0"/>
              <a:t>Project Organization</a:t>
            </a:r>
            <a:endParaRPr lang="en-US" dirty="0"/>
          </a:p>
        </p:txBody>
      </p:sp>
      <p:sp>
        <p:nvSpPr>
          <p:cNvPr id="7" name="Rounded Rectangle 6"/>
          <p:cNvSpPr/>
          <p:nvPr/>
        </p:nvSpPr>
        <p:spPr>
          <a:xfrm>
            <a:off x="404459" y="2722805"/>
            <a:ext cx="2301765" cy="14432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LLNL</a:t>
            </a:r>
          </a:p>
          <a:p>
            <a:pPr algn="ctr"/>
            <a:r>
              <a:rPr lang="en-US" dirty="0" smtClean="0"/>
              <a:t>Benjamin </a:t>
            </a:r>
            <a:r>
              <a:rPr lang="en-US" dirty="0" err="1" smtClean="0"/>
              <a:t>Bahney</a:t>
            </a:r>
            <a:endParaRPr lang="en-US" dirty="0" smtClean="0"/>
          </a:p>
          <a:p>
            <a:pPr algn="ctr"/>
            <a:r>
              <a:rPr lang="en-US" dirty="0" smtClean="0"/>
              <a:t>Peter Barnes</a:t>
            </a:r>
          </a:p>
          <a:p>
            <a:pPr algn="ctr"/>
            <a:r>
              <a:rPr lang="en-US" dirty="0" smtClean="0"/>
              <a:t>Celeste </a:t>
            </a:r>
            <a:r>
              <a:rPr lang="en-US" dirty="0" err="1" smtClean="0"/>
              <a:t>Mattarazo</a:t>
            </a:r>
            <a:endParaRPr lang="en-US" dirty="0" smtClean="0"/>
          </a:p>
          <a:p>
            <a:pPr algn="ctr"/>
            <a:r>
              <a:rPr lang="en-US" dirty="0" smtClean="0"/>
              <a:t>Postdoc TBA</a:t>
            </a:r>
          </a:p>
        </p:txBody>
      </p:sp>
      <p:sp>
        <p:nvSpPr>
          <p:cNvPr id="8" name="Rounded Rectangle 7"/>
          <p:cNvSpPr/>
          <p:nvPr/>
        </p:nvSpPr>
        <p:spPr>
          <a:xfrm>
            <a:off x="3324931" y="1165609"/>
            <a:ext cx="1539765" cy="5164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DOD Minerva</a:t>
            </a:r>
            <a:endParaRPr lang="en-US" dirty="0"/>
          </a:p>
        </p:txBody>
      </p:sp>
      <p:sp>
        <p:nvSpPr>
          <p:cNvPr id="9" name="Rounded Rectangle 8"/>
          <p:cNvSpPr/>
          <p:nvPr/>
        </p:nvSpPr>
        <p:spPr>
          <a:xfrm>
            <a:off x="5407203" y="1165608"/>
            <a:ext cx="914400" cy="516485"/>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ONR</a:t>
            </a:r>
            <a:endParaRPr lang="en-US" dirty="0"/>
          </a:p>
        </p:txBody>
      </p:sp>
      <p:sp>
        <p:nvSpPr>
          <p:cNvPr id="10" name="Rounded Rectangle 9"/>
          <p:cNvSpPr/>
          <p:nvPr/>
        </p:nvSpPr>
        <p:spPr>
          <a:xfrm>
            <a:off x="4519051" y="2145493"/>
            <a:ext cx="3808468" cy="1471448"/>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UCSD</a:t>
            </a:r>
          </a:p>
          <a:p>
            <a:pPr algn="ctr"/>
            <a:r>
              <a:rPr lang="en-US" dirty="0" smtClean="0"/>
              <a:t>Erik Gartzke (PI)</a:t>
            </a:r>
          </a:p>
          <a:p>
            <a:pPr algn="ctr"/>
            <a:r>
              <a:rPr lang="en-US" dirty="0" smtClean="0"/>
              <a:t>Rex Douglas</a:t>
            </a:r>
          </a:p>
          <a:p>
            <a:pPr algn="ctr"/>
            <a:r>
              <a:rPr lang="en-US" dirty="0" smtClean="0"/>
              <a:t>Grad Students</a:t>
            </a:r>
          </a:p>
          <a:p>
            <a:pPr algn="ctr"/>
            <a:r>
              <a:rPr lang="en-US" dirty="0" smtClean="0"/>
              <a:t>Jason Lopez (Administrator)</a:t>
            </a:r>
          </a:p>
        </p:txBody>
      </p:sp>
      <p:sp>
        <p:nvSpPr>
          <p:cNvPr id="12" name="Rounded Rectangle 11"/>
          <p:cNvSpPr/>
          <p:nvPr/>
        </p:nvSpPr>
        <p:spPr>
          <a:xfrm>
            <a:off x="5056058" y="4465067"/>
            <a:ext cx="1724359"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 Toronto</a:t>
            </a:r>
          </a:p>
          <a:p>
            <a:pPr algn="ctr"/>
            <a:r>
              <a:rPr lang="en-US" dirty="0" smtClean="0"/>
              <a:t>Jon Lindsay (PI)</a:t>
            </a:r>
          </a:p>
          <a:p>
            <a:pPr algn="ctr"/>
            <a:r>
              <a:rPr lang="en-US" dirty="0" smtClean="0"/>
              <a:t>Grad Students</a:t>
            </a:r>
          </a:p>
        </p:txBody>
      </p:sp>
      <p:sp>
        <p:nvSpPr>
          <p:cNvPr id="13" name="Rounded Rectangle 12"/>
          <p:cNvSpPr/>
          <p:nvPr/>
        </p:nvSpPr>
        <p:spPr>
          <a:xfrm>
            <a:off x="3189999" y="4462292"/>
            <a:ext cx="1765738"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UC Berkeley</a:t>
            </a:r>
          </a:p>
          <a:p>
            <a:pPr algn="ctr"/>
            <a:r>
              <a:rPr lang="en-US" dirty="0" smtClean="0"/>
              <a:t>Michael </a:t>
            </a:r>
            <a:r>
              <a:rPr lang="en-US" dirty="0" err="1" smtClean="0"/>
              <a:t>Nacht</a:t>
            </a:r>
            <a:endParaRPr lang="en-US" dirty="0" smtClean="0"/>
          </a:p>
          <a:p>
            <a:pPr algn="ctr"/>
            <a:r>
              <a:rPr lang="en-US" dirty="0" smtClean="0"/>
              <a:t>Grad Students</a:t>
            </a:r>
          </a:p>
        </p:txBody>
      </p:sp>
      <p:sp>
        <p:nvSpPr>
          <p:cNvPr id="14" name="Rounded Rectangle 13"/>
          <p:cNvSpPr/>
          <p:nvPr/>
        </p:nvSpPr>
        <p:spPr>
          <a:xfrm>
            <a:off x="1326948" y="4462292"/>
            <a:ext cx="1373719" cy="91440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LANL</a:t>
            </a:r>
          </a:p>
          <a:p>
            <a:pPr algn="ctr"/>
            <a:r>
              <a:rPr lang="en-US" dirty="0" smtClean="0"/>
              <a:t>Joseph </a:t>
            </a:r>
            <a:r>
              <a:rPr lang="en-US" dirty="0" err="1" smtClean="0"/>
              <a:t>Pilat</a:t>
            </a:r>
            <a:endParaRPr lang="en-US" dirty="0"/>
          </a:p>
        </p:txBody>
      </p:sp>
      <p:cxnSp>
        <p:nvCxnSpPr>
          <p:cNvPr id="19" name="Straight Connector 18"/>
          <p:cNvCxnSpPr>
            <a:stCxn id="8" idx="3"/>
            <a:endCxn id="9" idx="1"/>
          </p:cNvCxnSpPr>
          <p:nvPr/>
        </p:nvCxnSpPr>
        <p:spPr>
          <a:xfrm>
            <a:off x="4864696" y="1423851"/>
            <a:ext cx="542507" cy="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2"/>
            <a:endCxn id="10" idx="0"/>
          </p:cNvCxnSpPr>
          <p:nvPr/>
        </p:nvCxnSpPr>
        <p:spPr>
          <a:xfrm>
            <a:off x="5864403" y="1682093"/>
            <a:ext cx="558882" cy="46340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 idx="3"/>
            <a:endCxn id="10" idx="1"/>
          </p:cNvCxnSpPr>
          <p:nvPr/>
        </p:nvCxnSpPr>
        <p:spPr>
          <a:xfrm flipV="1">
            <a:off x="2706224" y="2881217"/>
            <a:ext cx="1812827" cy="563230"/>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8" idx="2"/>
            <a:endCxn id="7" idx="0"/>
          </p:cNvCxnSpPr>
          <p:nvPr/>
        </p:nvCxnSpPr>
        <p:spPr>
          <a:xfrm flipH="1">
            <a:off x="1555342" y="1682093"/>
            <a:ext cx="2539472" cy="1040712"/>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2" name="Group 51"/>
          <p:cNvGrpSpPr/>
          <p:nvPr/>
        </p:nvGrpSpPr>
        <p:grpSpPr>
          <a:xfrm>
            <a:off x="6910301" y="4659951"/>
            <a:ext cx="2149364" cy="1703437"/>
            <a:chOff x="6873766" y="2364067"/>
            <a:chExt cx="2149364" cy="1703437"/>
          </a:xfrm>
          <a:solidFill>
            <a:schemeClr val="accent1">
              <a:lumMod val="50000"/>
            </a:schemeClr>
          </a:solidFill>
        </p:grpSpPr>
        <p:sp>
          <p:nvSpPr>
            <p:cNvPr id="47" name="Rectangle 46"/>
            <p:cNvSpPr/>
            <p:nvPr/>
          </p:nvSpPr>
          <p:spPr>
            <a:xfrm>
              <a:off x="6873766" y="2364068"/>
              <a:ext cx="2149364" cy="1703436"/>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73766" y="2697792"/>
              <a:ext cx="2149364" cy="623477"/>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 Maryland</a:t>
              </a:r>
            </a:p>
            <a:p>
              <a:pPr algn="ctr"/>
              <a:r>
                <a:rPr lang="en-US" dirty="0" smtClean="0"/>
                <a:t>Jonathan </a:t>
              </a:r>
              <a:r>
                <a:rPr lang="en-US" dirty="0" err="1" smtClean="0"/>
                <a:t>Wilkenfeld</a:t>
              </a:r>
              <a:endParaRPr lang="en-US" dirty="0" smtClean="0"/>
            </a:p>
          </p:txBody>
        </p:sp>
        <p:sp>
          <p:nvSpPr>
            <p:cNvPr id="15" name="Rounded Rectangle 14"/>
            <p:cNvSpPr/>
            <p:nvPr/>
          </p:nvSpPr>
          <p:spPr>
            <a:xfrm>
              <a:off x="6873766" y="3381443"/>
              <a:ext cx="2149364" cy="580979"/>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Duke</a:t>
              </a:r>
            </a:p>
            <a:p>
              <a:pPr algn="ctr"/>
              <a:r>
                <a:rPr lang="en-US" dirty="0" smtClean="0"/>
                <a:t>Kyle Beardsley</a:t>
              </a:r>
            </a:p>
          </p:txBody>
        </p:sp>
        <p:sp>
          <p:nvSpPr>
            <p:cNvPr id="46" name="TextBox 45"/>
            <p:cNvSpPr txBox="1"/>
            <p:nvPr/>
          </p:nvSpPr>
          <p:spPr>
            <a:xfrm>
              <a:off x="7154513" y="2364067"/>
              <a:ext cx="1617815" cy="369332"/>
            </a:xfrm>
            <a:prstGeom prst="rect">
              <a:avLst/>
            </a:prstGeom>
            <a:noFill/>
          </p:spPr>
          <p:txBody>
            <a:bodyPr wrap="none" rtlCol="0">
              <a:spAutoFit/>
            </a:bodyPr>
            <a:lstStyle/>
            <a:p>
              <a:r>
                <a:rPr lang="en-US" i="1" dirty="0" smtClean="0">
                  <a:solidFill>
                    <a:schemeClr val="bg1"/>
                  </a:solidFill>
                </a:rPr>
                <a:t>Data </a:t>
              </a:r>
              <a:r>
                <a:rPr lang="en-US" i="1" dirty="0" err="1" smtClean="0">
                  <a:solidFill>
                    <a:schemeClr val="bg1"/>
                  </a:solidFill>
                </a:rPr>
                <a:t>subaward</a:t>
              </a:r>
              <a:endParaRPr lang="en-US" i="1" dirty="0">
                <a:solidFill>
                  <a:schemeClr val="bg1"/>
                </a:solidFill>
              </a:endParaRPr>
            </a:p>
          </p:txBody>
        </p:sp>
      </p:grpSp>
      <p:cxnSp>
        <p:nvCxnSpPr>
          <p:cNvPr id="49" name="Straight Connector 48"/>
          <p:cNvCxnSpPr>
            <a:stCxn id="10" idx="2"/>
            <a:endCxn id="12" idx="0"/>
          </p:cNvCxnSpPr>
          <p:nvPr/>
        </p:nvCxnSpPr>
        <p:spPr>
          <a:xfrm flipH="1">
            <a:off x="5918238" y="3616941"/>
            <a:ext cx="505047" cy="84812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0" idx="2"/>
            <a:endCxn id="13" idx="0"/>
          </p:cNvCxnSpPr>
          <p:nvPr/>
        </p:nvCxnSpPr>
        <p:spPr>
          <a:xfrm flipH="1">
            <a:off x="4072868" y="3616941"/>
            <a:ext cx="2350417" cy="845351"/>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2"/>
            <a:endCxn id="47" idx="0"/>
          </p:cNvCxnSpPr>
          <p:nvPr/>
        </p:nvCxnSpPr>
        <p:spPr>
          <a:xfrm>
            <a:off x="6423285" y="3616941"/>
            <a:ext cx="1561698" cy="1043011"/>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10" idx="1"/>
            <a:endCxn id="14" idx="3"/>
          </p:cNvCxnSpPr>
          <p:nvPr/>
        </p:nvCxnSpPr>
        <p:spPr>
          <a:xfrm flipH="1">
            <a:off x="2700667" y="2881217"/>
            <a:ext cx="1818384" cy="2038275"/>
          </a:xfrm>
          <a:prstGeom prst="line">
            <a:avLst/>
          </a:prstGeom>
          <a:ln w="19050">
            <a:solidFill>
              <a:schemeClr val="accent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161270" y="1282018"/>
            <a:ext cx="2292935" cy="646331"/>
          </a:xfrm>
          <a:prstGeom prst="rect">
            <a:avLst/>
          </a:prstGeom>
          <a:noFill/>
        </p:spPr>
        <p:txBody>
          <a:bodyPr wrap="none" rtlCol="0">
            <a:spAutoFit/>
          </a:bodyPr>
          <a:lstStyle/>
          <a:p>
            <a:r>
              <a:rPr lang="en-US" dirty="0" smtClean="0"/>
              <a:t>Program Management</a:t>
            </a:r>
          </a:p>
          <a:p>
            <a:r>
              <a:rPr lang="en-US" dirty="0" smtClean="0"/>
              <a:t>$5M, 5yr (2014-18)</a:t>
            </a:r>
            <a:endParaRPr lang="en-US" dirty="0"/>
          </a:p>
        </p:txBody>
      </p:sp>
      <p:sp>
        <p:nvSpPr>
          <p:cNvPr id="105" name="TextBox 104"/>
          <p:cNvSpPr txBox="1"/>
          <p:nvPr/>
        </p:nvSpPr>
        <p:spPr>
          <a:xfrm>
            <a:off x="7176328" y="6470864"/>
            <a:ext cx="1426353" cy="369332"/>
          </a:xfrm>
          <a:prstGeom prst="rect">
            <a:avLst/>
          </a:prstGeom>
          <a:noFill/>
        </p:spPr>
        <p:txBody>
          <a:bodyPr wrap="none" rtlCol="0">
            <a:spAutoFit/>
          </a:bodyPr>
          <a:lstStyle/>
          <a:p>
            <a:r>
              <a:rPr lang="en-US" dirty="0" smtClean="0"/>
              <a:t>Data Analysis</a:t>
            </a:r>
            <a:endParaRPr lang="en-US" dirty="0"/>
          </a:p>
        </p:txBody>
      </p:sp>
      <p:sp>
        <p:nvSpPr>
          <p:cNvPr id="106" name="TextBox 105"/>
          <p:cNvSpPr txBox="1"/>
          <p:nvPr/>
        </p:nvSpPr>
        <p:spPr>
          <a:xfrm>
            <a:off x="4543730" y="6457470"/>
            <a:ext cx="1361270" cy="369332"/>
          </a:xfrm>
          <a:prstGeom prst="rect">
            <a:avLst/>
          </a:prstGeom>
          <a:noFill/>
        </p:spPr>
        <p:txBody>
          <a:bodyPr wrap="none" rtlCol="0">
            <a:spAutoFit/>
          </a:bodyPr>
          <a:lstStyle/>
          <a:p>
            <a:r>
              <a:rPr lang="en-US" dirty="0" smtClean="0"/>
              <a:t>Case Studies</a:t>
            </a:r>
            <a:endParaRPr lang="en-US" dirty="0"/>
          </a:p>
        </p:txBody>
      </p:sp>
      <p:sp>
        <p:nvSpPr>
          <p:cNvPr id="113" name="TextBox 112"/>
          <p:cNvSpPr txBox="1"/>
          <p:nvPr/>
        </p:nvSpPr>
        <p:spPr>
          <a:xfrm>
            <a:off x="2129679" y="6457470"/>
            <a:ext cx="1645194" cy="369332"/>
          </a:xfrm>
          <a:prstGeom prst="rect">
            <a:avLst/>
          </a:prstGeom>
          <a:noFill/>
        </p:spPr>
        <p:txBody>
          <a:bodyPr wrap="none" rtlCol="0">
            <a:spAutoFit/>
          </a:bodyPr>
          <a:lstStyle/>
          <a:p>
            <a:r>
              <a:rPr lang="en-US" dirty="0" smtClean="0"/>
              <a:t>Policy Expertise</a:t>
            </a:r>
            <a:endParaRPr lang="en-US" dirty="0"/>
          </a:p>
        </p:txBody>
      </p:sp>
      <p:sp>
        <p:nvSpPr>
          <p:cNvPr id="121" name="TextBox 120"/>
          <p:cNvSpPr txBox="1"/>
          <p:nvPr/>
        </p:nvSpPr>
        <p:spPr>
          <a:xfrm>
            <a:off x="401667" y="6457470"/>
            <a:ext cx="1077539" cy="369332"/>
          </a:xfrm>
          <a:prstGeom prst="rect">
            <a:avLst/>
          </a:prstGeom>
          <a:noFill/>
        </p:spPr>
        <p:txBody>
          <a:bodyPr wrap="none" rtlCol="0">
            <a:spAutoFit/>
          </a:bodyPr>
          <a:lstStyle/>
          <a:p>
            <a:r>
              <a:rPr lang="en-US" dirty="0" smtClean="0"/>
              <a:t>Modeling</a:t>
            </a:r>
            <a:endParaRPr lang="en-US" dirty="0"/>
          </a:p>
        </p:txBody>
      </p:sp>
    </p:spTree>
    <p:extLst>
      <p:ext uri="{BB962C8B-B14F-4D97-AF65-F5344CB8AC3E}">
        <p14:creationId xmlns:p14="http://schemas.microsoft.com/office/powerpoint/2010/main" val="294632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08850" y="136723"/>
            <a:ext cx="5637811" cy="693683"/>
          </a:xfrm>
        </p:spPr>
        <p:txBody>
          <a:bodyPr>
            <a:normAutofit fontScale="90000"/>
          </a:bodyPr>
          <a:lstStyle/>
          <a:p>
            <a:r>
              <a:rPr lang="en-US" dirty="0" smtClean="0"/>
              <a:t>Project Schedule</a:t>
            </a:r>
            <a:endParaRPr lang="en-US" dirty="0"/>
          </a:p>
        </p:txBody>
      </p:sp>
      <p:graphicFrame>
        <p:nvGraphicFramePr>
          <p:cNvPr id="5" name="Table 4"/>
          <p:cNvGraphicFramePr>
            <a:graphicFrameLocks noGrp="1"/>
          </p:cNvGraphicFramePr>
          <p:nvPr>
            <p:extLst/>
          </p:nvPr>
        </p:nvGraphicFramePr>
        <p:xfrm>
          <a:off x="0" y="1342181"/>
          <a:ext cx="9144000" cy="5359764"/>
        </p:xfrm>
        <a:graphic>
          <a:graphicData uri="http://schemas.openxmlformats.org/drawingml/2006/table">
            <a:tbl>
              <a:tblPr firstRow="1" bandRow="1">
                <a:tableStyleId>{5C22544A-7EE6-4342-B048-85BDC9FD1C3A}</a:tableStyleId>
              </a:tblPr>
              <a:tblGrid>
                <a:gridCol w="1524000"/>
                <a:gridCol w="1524000"/>
                <a:gridCol w="1524000"/>
                <a:gridCol w="1524000"/>
                <a:gridCol w="1524000"/>
                <a:gridCol w="1524000"/>
              </a:tblGrid>
              <a:tr h="305676">
                <a:tc>
                  <a:txBody>
                    <a:bodyPr/>
                    <a:lstStyle/>
                    <a:p>
                      <a:endParaRPr lang="en-US" sz="1600" dirty="0"/>
                    </a:p>
                  </a:txBody>
                  <a:tcPr/>
                </a:tc>
                <a:tc>
                  <a:txBody>
                    <a:bodyPr/>
                    <a:lstStyle/>
                    <a:p>
                      <a:r>
                        <a:rPr lang="en-US" sz="1600" dirty="0" smtClean="0"/>
                        <a:t>2014</a:t>
                      </a:r>
                      <a:endParaRPr lang="en-US" sz="1600" dirty="0"/>
                    </a:p>
                  </a:txBody>
                  <a:tcPr/>
                </a:tc>
                <a:tc>
                  <a:txBody>
                    <a:bodyPr/>
                    <a:lstStyle/>
                    <a:p>
                      <a:r>
                        <a:rPr lang="en-US" sz="1600" dirty="0" smtClean="0"/>
                        <a:t>2015</a:t>
                      </a:r>
                      <a:endParaRPr lang="en-US" sz="1600" dirty="0"/>
                    </a:p>
                  </a:txBody>
                  <a:tcPr/>
                </a:tc>
                <a:tc>
                  <a:txBody>
                    <a:bodyPr/>
                    <a:lstStyle/>
                    <a:p>
                      <a:r>
                        <a:rPr lang="en-US" sz="1600" dirty="0" smtClean="0"/>
                        <a:t>2016</a:t>
                      </a:r>
                      <a:endParaRPr lang="en-US" sz="1600" dirty="0"/>
                    </a:p>
                  </a:txBody>
                  <a:tcPr>
                    <a:lnR w="12700" cap="flat" cmpd="sng" algn="ctr">
                      <a:solidFill>
                        <a:schemeClr val="tx1"/>
                      </a:solidFill>
                      <a:prstDash val="solid"/>
                      <a:round/>
                      <a:headEnd type="none" w="med" len="med"/>
                      <a:tailEnd type="none" w="med" len="med"/>
                    </a:lnR>
                  </a:tcPr>
                </a:tc>
                <a:tc>
                  <a:txBody>
                    <a:bodyPr/>
                    <a:lstStyle/>
                    <a:p>
                      <a:r>
                        <a:rPr lang="en-US" sz="1600" dirty="0" smtClean="0"/>
                        <a:t>2017</a:t>
                      </a:r>
                      <a:endParaRPr lang="en-US" sz="1600" dirty="0"/>
                    </a:p>
                  </a:txBody>
                  <a:tcPr>
                    <a:lnL w="12700" cap="flat" cmpd="sng" algn="ctr">
                      <a:solidFill>
                        <a:schemeClr val="tx1"/>
                      </a:solidFill>
                      <a:prstDash val="solid"/>
                      <a:round/>
                      <a:headEnd type="none" w="med" len="med"/>
                      <a:tailEnd type="none" w="med" len="med"/>
                    </a:lnL>
                  </a:tcPr>
                </a:tc>
                <a:tc>
                  <a:txBody>
                    <a:bodyPr/>
                    <a:lstStyle/>
                    <a:p>
                      <a:r>
                        <a:rPr lang="en-US" sz="1600" dirty="0" smtClean="0"/>
                        <a:t>2018</a:t>
                      </a:r>
                      <a:endParaRPr lang="en-US" sz="1600" dirty="0"/>
                    </a:p>
                  </a:txBody>
                  <a:tcPr/>
                </a:tc>
              </a:tr>
              <a:tr h="1105513">
                <a:tc>
                  <a:txBody>
                    <a:bodyPr/>
                    <a:lstStyle/>
                    <a:p>
                      <a:r>
                        <a:rPr lang="en-US" sz="1600" dirty="0" smtClean="0"/>
                        <a:t>Exploration &amp; outreach</a:t>
                      </a:r>
                      <a:endParaRPr lang="en-US" sz="1600" dirty="0"/>
                    </a:p>
                  </a:txBody>
                  <a:tcPr/>
                </a:tc>
                <a:tc>
                  <a:txBody>
                    <a:bodyPr/>
                    <a:lstStyle/>
                    <a:p>
                      <a:endParaRPr lang="en-US" sz="1600" dirty="0"/>
                    </a:p>
                  </a:txBody>
                  <a:tcPr/>
                </a:tc>
                <a:tc>
                  <a:txBody>
                    <a:bodyPr/>
                    <a:lstStyle/>
                    <a:p>
                      <a:endParaRPr lang="en-US" sz="1600" dirty="0"/>
                    </a:p>
                  </a:txBody>
                  <a:tcPr/>
                </a:tc>
                <a:tc>
                  <a:txBody>
                    <a:bodyPr/>
                    <a:lstStyle/>
                    <a:p>
                      <a:endParaRPr lang="en-US" sz="160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r>
              <a:tr h="1008993">
                <a:tc>
                  <a:txBody>
                    <a:bodyPr/>
                    <a:lstStyle/>
                    <a:p>
                      <a:r>
                        <a:rPr lang="en-US" sz="1600" dirty="0" smtClean="0"/>
                        <a:t>Theory building &amp; case</a:t>
                      </a:r>
                      <a:r>
                        <a:rPr lang="en-US" sz="1600" baseline="0" dirty="0" smtClean="0"/>
                        <a:t> study</a:t>
                      </a:r>
                      <a:endParaRPr lang="en-US" sz="1600" dirty="0" smtClean="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r>
              <a:tr h="557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Computational modeling</a:t>
                      </a: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a:p>
                  </a:txBody>
                  <a:tcPr/>
                </a:tc>
              </a:tr>
              <a:tr h="1338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Empirical data</a:t>
                      </a:r>
                      <a:r>
                        <a:rPr lang="en-US" sz="1600" baseline="0" dirty="0" smtClean="0"/>
                        <a:t> analysis</a:t>
                      </a:r>
                      <a:endParaRPr lang="en-US" sz="1600" dirty="0" smtClean="0"/>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r>
              <a:tr h="477595">
                <a:tc>
                  <a:txBody>
                    <a:bodyPr/>
                    <a:lstStyle/>
                    <a:p>
                      <a:r>
                        <a:rPr lang="en-US" sz="1600" dirty="0" smtClean="0"/>
                        <a:t>Workshops </a:t>
                      </a:r>
                      <a:r>
                        <a:rPr lang="en-US" sz="1200" dirty="0" smtClean="0">
                          <a:solidFill>
                            <a:srgbClr val="FFC000"/>
                          </a:solidFill>
                          <a:effectLst>
                            <a:outerShdw blurRad="38100" dist="38100" dir="2700000" algn="tl">
                              <a:srgbClr val="000000">
                                <a:alpha val="43137"/>
                              </a:srgbClr>
                            </a:outerShdw>
                          </a:effectLst>
                        </a:rPr>
                        <a:t>(major conferences)</a:t>
                      </a:r>
                      <a:endParaRPr lang="en-US" sz="1600" dirty="0">
                        <a:solidFill>
                          <a:srgbClr val="FFC000"/>
                        </a:solidFill>
                        <a:effectLst>
                          <a:outerShdw blurRad="38100" dist="38100" dir="2700000" algn="tl">
                            <a:srgbClr val="000000">
                              <a:alpha val="43137"/>
                            </a:srgbClr>
                          </a:outerShdw>
                        </a:effectLst>
                      </a:endParaRPr>
                    </a:p>
                  </a:txBody>
                  <a:tcPr/>
                </a:tc>
                <a:tc>
                  <a:txBody>
                    <a:bodyPr/>
                    <a:lstStyle/>
                    <a:p>
                      <a:endParaRPr lang="en-US" sz="1600" dirty="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r>
              <a:tr h="474361">
                <a:tc>
                  <a:txBody>
                    <a:bodyPr/>
                    <a:lstStyle/>
                    <a:p>
                      <a:r>
                        <a:rPr lang="en-US" sz="1600" kern="1200" baseline="0" dirty="0" smtClean="0">
                          <a:solidFill>
                            <a:schemeClr val="dk1"/>
                          </a:solidFill>
                          <a:latin typeface="+mn-lt"/>
                          <a:ea typeface="+mn-ea"/>
                          <a:cs typeface="+mn-cs"/>
                        </a:rPr>
                        <a:t>Administration</a:t>
                      </a:r>
                      <a:endParaRPr lang="en-US" sz="1600" kern="1200" baseline="0" dirty="0">
                        <a:solidFill>
                          <a:schemeClr val="dk1"/>
                        </a:solidFill>
                        <a:latin typeface="+mn-lt"/>
                        <a:ea typeface="+mn-ea"/>
                        <a:cs typeface="+mn-cs"/>
                      </a:endParaRPr>
                    </a:p>
                  </a:txBody>
                  <a:tcPr/>
                </a:tc>
                <a:tc>
                  <a:txBody>
                    <a:bodyPr/>
                    <a:lstStyle/>
                    <a:p>
                      <a:endParaRPr lang="en-US" sz="1600"/>
                    </a:p>
                  </a:txBody>
                  <a:tcPr/>
                </a:tc>
                <a:tc>
                  <a:txBody>
                    <a:bodyPr/>
                    <a:lstStyle/>
                    <a:p>
                      <a:endParaRPr lang="en-US" sz="1600" dirty="0"/>
                    </a:p>
                  </a:txBody>
                  <a:tcPr/>
                </a:tc>
                <a:tc>
                  <a:txBody>
                    <a:bodyPr/>
                    <a:lstStyle/>
                    <a:p>
                      <a:endParaRPr lang="en-US" sz="1600" dirty="0"/>
                    </a:p>
                  </a:txBody>
                  <a:tcPr>
                    <a:lnR w="12700" cap="flat" cmpd="sng" algn="ctr">
                      <a:solidFill>
                        <a:schemeClr val="tx1"/>
                      </a:solidFill>
                      <a:prstDash val="solid"/>
                      <a:round/>
                      <a:headEnd type="none" w="med" len="med"/>
                      <a:tailEnd type="none" w="med" len="med"/>
                    </a:lnR>
                  </a:tcPr>
                </a:tc>
                <a:tc>
                  <a:txBody>
                    <a:bodyPr/>
                    <a:lstStyle/>
                    <a:p>
                      <a:endParaRPr lang="en-US" sz="1600" dirty="0"/>
                    </a:p>
                  </a:txBody>
                  <a:tcPr>
                    <a:lnL w="12700" cap="flat" cmpd="sng" algn="ctr">
                      <a:solidFill>
                        <a:schemeClr val="tx1"/>
                      </a:solidFill>
                      <a:prstDash val="solid"/>
                      <a:round/>
                      <a:headEnd type="none" w="med" len="med"/>
                      <a:tailEnd type="none" w="med" len="med"/>
                    </a:lnL>
                  </a:tcPr>
                </a:tc>
                <a:tc>
                  <a:txBody>
                    <a:bodyPr/>
                    <a:lstStyle/>
                    <a:p>
                      <a:endParaRPr lang="en-US" sz="1600" dirty="0"/>
                    </a:p>
                  </a:txBody>
                  <a:tcPr/>
                </a:tc>
              </a:tr>
            </a:tbl>
          </a:graphicData>
        </a:graphic>
      </p:graphicFrame>
      <p:sp>
        <p:nvSpPr>
          <p:cNvPr id="32" name="Right Arrow 31"/>
          <p:cNvSpPr/>
          <p:nvPr/>
        </p:nvSpPr>
        <p:spPr>
          <a:xfrm>
            <a:off x="4277710" y="4391882"/>
            <a:ext cx="4796661" cy="1282056"/>
          </a:xfrm>
          <a:prstGeom prst="rightArrow">
            <a:avLst>
              <a:gd name="adj1" fmla="val 90128"/>
              <a:gd name="adj2" fmla="val 20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Coding, Curating, </a:t>
            </a:r>
            <a:br>
              <a:rPr lang="en-US" sz="1600" dirty="0" smtClean="0"/>
            </a:br>
            <a:r>
              <a:rPr lang="en-US" sz="1600" dirty="0" smtClean="0"/>
              <a:t>Analysis, Testing, </a:t>
            </a:r>
            <a:br>
              <a:rPr lang="en-US" sz="1600" dirty="0" smtClean="0"/>
            </a:br>
            <a:r>
              <a:rPr lang="en-US" sz="1600" dirty="0" smtClean="0"/>
              <a:t>Synthesis w/ theory &amp; modeling</a:t>
            </a:r>
            <a:endParaRPr lang="en-US" sz="1600" dirty="0"/>
          </a:p>
        </p:txBody>
      </p:sp>
      <p:sp>
        <p:nvSpPr>
          <p:cNvPr id="15" name="Right Arrow 14"/>
          <p:cNvSpPr/>
          <p:nvPr/>
        </p:nvSpPr>
        <p:spPr>
          <a:xfrm>
            <a:off x="2211117" y="2029613"/>
            <a:ext cx="3174126" cy="279752"/>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CDD ed. volume</a:t>
            </a:r>
            <a:endParaRPr lang="en-US" sz="1600" dirty="0"/>
          </a:p>
        </p:txBody>
      </p:sp>
      <p:sp>
        <p:nvSpPr>
          <p:cNvPr id="16" name="Right Arrow 15"/>
          <p:cNvSpPr/>
          <p:nvPr/>
        </p:nvSpPr>
        <p:spPr>
          <a:xfrm>
            <a:off x="3092672" y="2929631"/>
            <a:ext cx="3322582" cy="311863"/>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Information technology book</a:t>
            </a:r>
            <a:endParaRPr lang="en-US" sz="1600" dirty="0"/>
          </a:p>
        </p:txBody>
      </p:sp>
      <p:sp>
        <p:nvSpPr>
          <p:cNvPr id="17" name="Right Arrow 16"/>
          <p:cNvSpPr/>
          <p:nvPr/>
        </p:nvSpPr>
        <p:spPr>
          <a:xfrm>
            <a:off x="3721321" y="3248762"/>
            <a:ext cx="5387865" cy="333662"/>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Grand strategy book</a:t>
            </a:r>
            <a:endParaRPr lang="en-US" sz="1600" dirty="0"/>
          </a:p>
        </p:txBody>
      </p:sp>
      <p:sp>
        <p:nvSpPr>
          <p:cNvPr id="18" name="Right Arrow 17"/>
          <p:cNvSpPr/>
          <p:nvPr/>
        </p:nvSpPr>
        <p:spPr>
          <a:xfrm>
            <a:off x="3092672" y="4634254"/>
            <a:ext cx="2355631" cy="284425"/>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ICB expansion</a:t>
            </a:r>
            <a:endParaRPr lang="en-US" sz="1100" dirty="0"/>
          </a:p>
        </p:txBody>
      </p:sp>
      <p:sp>
        <p:nvSpPr>
          <p:cNvPr id="19" name="Right Arrow 18"/>
          <p:cNvSpPr/>
          <p:nvPr/>
        </p:nvSpPr>
        <p:spPr>
          <a:xfrm>
            <a:off x="3313687" y="5143324"/>
            <a:ext cx="1101940" cy="282986"/>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Mil Specialties</a:t>
            </a:r>
            <a:endParaRPr lang="en-US" sz="1100" dirty="0"/>
          </a:p>
        </p:txBody>
      </p:sp>
      <p:sp>
        <p:nvSpPr>
          <p:cNvPr id="20" name="Right Arrow 19"/>
          <p:cNvSpPr/>
          <p:nvPr/>
        </p:nvSpPr>
        <p:spPr>
          <a:xfrm>
            <a:off x="3470685" y="5403765"/>
            <a:ext cx="2605577" cy="296493"/>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CDD BOP &amp; Activity</a:t>
            </a:r>
            <a:endParaRPr lang="en-US" sz="1100" dirty="0"/>
          </a:p>
        </p:txBody>
      </p:sp>
      <p:sp>
        <p:nvSpPr>
          <p:cNvPr id="21" name="Right Arrow 20"/>
          <p:cNvSpPr/>
          <p:nvPr/>
        </p:nvSpPr>
        <p:spPr>
          <a:xfrm>
            <a:off x="2998079" y="4373748"/>
            <a:ext cx="1629677" cy="273700"/>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Naval power projection</a:t>
            </a:r>
            <a:endParaRPr lang="en-US" sz="1100" dirty="0"/>
          </a:p>
        </p:txBody>
      </p:sp>
      <p:sp>
        <p:nvSpPr>
          <p:cNvPr id="22" name="Right Arrow 21"/>
          <p:cNvSpPr/>
          <p:nvPr/>
        </p:nvSpPr>
        <p:spPr>
          <a:xfrm>
            <a:off x="2732038" y="3917078"/>
            <a:ext cx="1455024" cy="316463"/>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LLNL postdoc search</a:t>
            </a:r>
            <a:endParaRPr lang="en-US" sz="1100" dirty="0"/>
          </a:p>
        </p:txBody>
      </p:sp>
      <p:sp>
        <p:nvSpPr>
          <p:cNvPr id="24" name="Right Arrow 23"/>
          <p:cNvSpPr/>
          <p:nvPr/>
        </p:nvSpPr>
        <p:spPr>
          <a:xfrm>
            <a:off x="5385243" y="2029613"/>
            <a:ext cx="2680136" cy="297572"/>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CDDI revisited</a:t>
            </a:r>
            <a:endParaRPr lang="en-US" sz="1600" dirty="0"/>
          </a:p>
        </p:txBody>
      </p:sp>
      <p:sp>
        <p:nvSpPr>
          <p:cNvPr id="25" name="Right Arrow 24"/>
          <p:cNvSpPr/>
          <p:nvPr/>
        </p:nvSpPr>
        <p:spPr>
          <a:xfrm>
            <a:off x="8065379" y="1741103"/>
            <a:ext cx="1008991" cy="586082"/>
          </a:xfrm>
          <a:prstGeom prst="rightArrow">
            <a:avLst>
              <a:gd name="adj1" fmla="val 73429"/>
              <a:gd name="adj2" fmla="val 19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Capstone conference</a:t>
            </a:r>
            <a:endParaRPr lang="en-US" sz="1200" dirty="0"/>
          </a:p>
        </p:txBody>
      </p:sp>
      <p:sp>
        <p:nvSpPr>
          <p:cNvPr id="26" name="Right Arrow 25"/>
          <p:cNvSpPr/>
          <p:nvPr/>
        </p:nvSpPr>
        <p:spPr>
          <a:xfrm>
            <a:off x="1499039" y="1706350"/>
            <a:ext cx="6566339" cy="323262"/>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Consultation with policymakers and experts</a:t>
            </a:r>
            <a:endParaRPr lang="en-US" sz="1600" dirty="0"/>
          </a:p>
        </p:txBody>
      </p:sp>
      <p:sp>
        <p:nvSpPr>
          <p:cNvPr id="27" name="Right Arrow 26"/>
          <p:cNvSpPr/>
          <p:nvPr/>
        </p:nvSpPr>
        <p:spPr>
          <a:xfrm>
            <a:off x="1499039" y="2318625"/>
            <a:ext cx="3003333" cy="323588"/>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Lit reviews</a:t>
            </a:r>
            <a:endParaRPr lang="en-US" sz="1600" dirty="0"/>
          </a:p>
        </p:txBody>
      </p:sp>
      <p:sp>
        <p:nvSpPr>
          <p:cNvPr id="28" name="Right Arrow 27"/>
          <p:cNvSpPr/>
          <p:nvPr/>
        </p:nvSpPr>
        <p:spPr>
          <a:xfrm>
            <a:off x="4187061" y="3596713"/>
            <a:ext cx="3878317" cy="320364"/>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Formal modeling</a:t>
            </a:r>
            <a:endParaRPr lang="en-US" sz="1600" dirty="0"/>
          </a:p>
        </p:txBody>
      </p:sp>
      <p:sp>
        <p:nvSpPr>
          <p:cNvPr id="29" name="Right Arrow 28"/>
          <p:cNvSpPr/>
          <p:nvPr/>
        </p:nvSpPr>
        <p:spPr>
          <a:xfrm>
            <a:off x="1499039" y="2634500"/>
            <a:ext cx="3886204" cy="287863"/>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Cyber &amp; WMD research</a:t>
            </a:r>
            <a:endParaRPr lang="en-US" sz="1600" dirty="0"/>
          </a:p>
        </p:txBody>
      </p:sp>
      <p:sp>
        <p:nvSpPr>
          <p:cNvPr id="30" name="Right Arrow 29"/>
          <p:cNvSpPr/>
          <p:nvPr/>
        </p:nvSpPr>
        <p:spPr>
          <a:xfrm>
            <a:off x="4187062" y="3907559"/>
            <a:ext cx="3090042" cy="311459"/>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Iterative modeling</a:t>
            </a:r>
            <a:endParaRPr lang="en-US" sz="1600" dirty="0"/>
          </a:p>
        </p:txBody>
      </p:sp>
      <p:sp>
        <p:nvSpPr>
          <p:cNvPr id="31" name="Right Arrow 30"/>
          <p:cNvSpPr/>
          <p:nvPr/>
        </p:nvSpPr>
        <p:spPr>
          <a:xfrm>
            <a:off x="7311918" y="3907559"/>
            <a:ext cx="1797268" cy="296936"/>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HPC runs</a:t>
            </a:r>
            <a:endParaRPr lang="en-US" sz="1600" dirty="0"/>
          </a:p>
        </p:txBody>
      </p:sp>
      <p:sp>
        <p:nvSpPr>
          <p:cNvPr id="33" name="5-Point Star 32"/>
          <p:cNvSpPr/>
          <p:nvPr/>
        </p:nvSpPr>
        <p:spPr>
          <a:xfrm>
            <a:off x="1521342" y="5846968"/>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5-Point Star 33"/>
          <p:cNvSpPr/>
          <p:nvPr/>
        </p:nvSpPr>
        <p:spPr>
          <a:xfrm>
            <a:off x="2076748" y="5846968"/>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5-Point Star 34"/>
          <p:cNvSpPr/>
          <p:nvPr/>
        </p:nvSpPr>
        <p:spPr>
          <a:xfrm>
            <a:off x="2597833" y="5845439"/>
            <a:ext cx="241739" cy="25030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5-Point Star 35"/>
          <p:cNvSpPr/>
          <p:nvPr/>
        </p:nvSpPr>
        <p:spPr>
          <a:xfrm>
            <a:off x="3150446" y="5846968"/>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5-Point Star 36"/>
          <p:cNvSpPr/>
          <p:nvPr/>
        </p:nvSpPr>
        <p:spPr>
          <a:xfrm>
            <a:off x="4135791" y="5846968"/>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5-Point Star 37"/>
          <p:cNvSpPr/>
          <p:nvPr/>
        </p:nvSpPr>
        <p:spPr>
          <a:xfrm>
            <a:off x="4758526" y="5845439"/>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5-Point Star 38"/>
          <p:cNvSpPr/>
          <p:nvPr/>
        </p:nvSpPr>
        <p:spPr>
          <a:xfrm>
            <a:off x="5569469" y="5837473"/>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5-Point Star 39"/>
          <p:cNvSpPr/>
          <p:nvPr/>
        </p:nvSpPr>
        <p:spPr>
          <a:xfrm>
            <a:off x="3649690" y="5837473"/>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5-Point Star 40"/>
          <p:cNvSpPr/>
          <p:nvPr/>
        </p:nvSpPr>
        <p:spPr>
          <a:xfrm>
            <a:off x="6541009" y="5833824"/>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5-Point Star 41"/>
          <p:cNvSpPr/>
          <p:nvPr/>
        </p:nvSpPr>
        <p:spPr>
          <a:xfrm>
            <a:off x="8736694" y="5837473"/>
            <a:ext cx="241739" cy="250304"/>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7593691" y="5845439"/>
            <a:ext cx="241739" cy="25030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3181973" y="6349521"/>
            <a:ext cx="5914699" cy="304800"/>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UCSD Political Science</a:t>
            </a:r>
            <a:endParaRPr lang="en-US" sz="1600" dirty="0"/>
          </a:p>
        </p:txBody>
      </p:sp>
      <p:sp>
        <p:nvSpPr>
          <p:cNvPr id="53" name="Right Arrow 52"/>
          <p:cNvSpPr/>
          <p:nvPr/>
        </p:nvSpPr>
        <p:spPr>
          <a:xfrm>
            <a:off x="1481932" y="6336327"/>
            <a:ext cx="1831755" cy="317994"/>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IGCC</a:t>
            </a:r>
            <a:endParaRPr lang="en-US" sz="1600" dirty="0"/>
          </a:p>
        </p:txBody>
      </p:sp>
      <p:sp>
        <p:nvSpPr>
          <p:cNvPr id="56" name="TextBox 55"/>
          <p:cNvSpPr txBox="1"/>
          <p:nvPr/>
        </p:nvSpPr>
        <p:spPr>
          <a:xfrm>
            <a:off x="6126219" y="1110556"/>
            <a:ext cx="926857" cy="246221"/>
          </a:xfrm>
          <a:prstGeom prst="rect">
            <a:avLst/>
          </a:prstGeom>
          <a:noFill/>
        </p:spPr>
        <p:txBody>
          <a:bodyPr wrap="none" rtlCol="0">
            <a:spAutoFit/>
          </a:bodyPr>
          <a:lstStyle/>
          <a:p>
            <a:r>
              <a:rPr lang="en-US" sz="1000" dirty="0" smtClean="0"/>
              <a:t>Add on option</a:t>
            </a:r>
            <a:endParaRPr lang="en-US" sz="1000" dirty="0"/>
          </a:p>
        </p:txBody>
      </p:sp>
      <p:sp>
        <p:nvSpPr>
          <p:cNvPr id="57" name="Right Arrow 56"/>
          <p:cNvSpPr/>
          <p:nvPr/>
        </p:nvSpPr>
        <p:spPr>
          <a:xfrm>
            <a:off x="3132662" y="4907040"/>
            <a:ext cx="2164118" cy="257838"/>
          </a:xfrm>
          <a:prstGeom prst="rightArrow">
            <a:avLst>
              <a:gd name="adj1" fmla="val 7342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Military Basing</a:t>
            </a:r>
            <a:endParaRPr lang="en-US" sz="1100" dirty="0"/>
          </a:p>
        </p:txBody>
      </p:sp>
    </p:spTree>
    <p:extLst>
      <p:ext uri="{BB962C8B-B14F-4D97-AF65-F5344CB8AC3E}">
        <p14:creationId xmlns:p14="http://schemas.microsoft.com/office/powerpoint/2010/main" val="139753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CDD Conference</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959296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9" y="1"/>
            <a:ext cx="7459038" cy="769434"/>
          </a:xfrm>
        </p:spPr>
        <p:txBody>
          <a:bodyPr/>
          <a:lstStyle/>
          <a:p>
            <a:r>
              <a:rPr lang="en-US" dirty="0" smtClean="0"/>
              <a:t>Peer-Reviewed Publications</a:t>
            </a:r>
            <a:endParaRPr lang="en-US" dirty="0"/>
          </a:p>
        </p:txBody>
      </p:sp>
      <p:sp>
        <p:nvSpPr>
          <p:cNvPr id="3" name="Content Placeholder 2"/>
          <p:cNvSpPr>
            <a:spLocks noGrp="1"/>
          </p:cNvSpPr>
          <p:nvPr>
            <p:ph idx="1"/>
          </p:nvPr>
        </p:nvSpPr>
        <p:spPr>
          <a:xfrm>
            <a:off x="0" y="914400"/>
            <a:ext cx="9144000" cy="5943600"/>
          </a:xfrm>
        </p:spPr>
        <p:txBody>
          <a:bodyPr>
            <a:normAutofit fontScale="62500" lnSpcReduction="20000"/>
          </a:bodyPr>
          <a:lstStyle/>
          <a:p>
            <a:r>
              <a:rPr lang="en-US" dirty="0" smtClean="0"/>
              <a:t>Journal articles</a:t>
            </a:r>
          </a:p>
          <a:p>
            <a:pPr lvl="1"/>
            <a:r>
              <a:rPr lang="en-US" dirty="0" smtClean="0"/>
              <a:t>Brenner, Joel, and Jon R. Lindsay. “Correspondence: Debating the Chinese Cyber Threat.” </a:t>
            </a:r>
            <a:r>
              <a:rPr lang="en-US" i="1" dirty="0" smtClean="0"/>
              <a:t>International Security</a:t>
            </a:r>
            <a:r>
              <a:rPr lang="en-US" dirty="0" smtClean="0"/>
              <a:t> (Forthcoming 2015)</a:t>
            </a:r>
          </a:p>
          <a:p>
            <a:pPr lvl="1"/>
            <a:r>
              <a:rPr lang="en-US" dirty="0" err="1" smtClean="0"/>
              <a:t>Gartzke</a:t>
            </a:r>
            <a:r>
              <a:rPr lang="en-US" dirty="0" smtClean="0"/>
              <a:t>, Erik, and Jon R. Lindsay. “Weaving Tangled Webs: Offense, Defense, and Deception in Cyberspace.” </a:t>
            </a:r>
            <a:r>
              <a:rPr lang="en-US" i="1" dirty="0" smtClean="0"/>
              <a:t>Security Studies</a:t>
            </a:r>
            <a:r>
              <a:rPr lang="en-US" dirty="0" smtClean="0"/>
              <a:t>, Forthcoming 2015.</a:t>
            </a:r>
          </a:p>
          <a:p>
            <a:pPr lvl="1"/>
            <a:r>
              <a:rPr lang="en-US" dirty="0" smtClean="0"/>
              <a:t>Haggard, Stephan, and Jon R. Lindsay. “North Korea and the Sony Hack: Exporting Instability Through Cyberspace.” </a:t>
            </a:r>
            <a:r>
              <a:rPr lang="en-US" i="1" dirty="0" smtClean="0"/>
              <a:t>East-West Center </a:t>
            </a:r>
            <a:r>
              <a:rPr lang="en-US" i="1" dirty="0" err="1" smtClean="0"/>
              <a:t>AsiaPacific</a:t>
            </a:r>
            <a:r>
              <a:rPr lang="en-US" i="1" dirty="0" smtClean="0"/>
              <a:t> Issues</a:t>
            </a:r>
            <a:r>
              <a:rPr lang="en-US" dirty="0" smtClean="0"/>
              <a:t>, no. 117 (May 2015).</a:t>
            </a:r>
          </a:p>
          <a:p>
            <a:pPr lvl="1"/>
            <a:r>
              <a:rPr lang="en-US" dirty="0" smtClean="0"/>
              <a:t>Lindsay, Jon R. “The Impact of China on Cybersecurity: Fiction and Friction.” </a:t>
            </a:r>
            <a:r>
              <a:rPr lang="en-US" i="1" dirty="0" smtClean="0"/>
              <a:t>International Security</a:t>
            </a:r>
            <a:r>
              <a:rPr lang="en-US" dirty="0" smtClean="0"/>
              <a:t> 39, no. 3 (Winter 2014): 7–47.</a:t>
            </a:r>
          </a:p>
          <a:p>
            <a:pPr lvl="1"/>
            <a:r>
              <a:rPr lang="en-US" dirty="0" smtClean="0"/>
              <a:t>Lindsay, Jon R., and Lucas </a:t>
            </a:r>
            <a:r>
              <a:rPr lang="en-US" dirty="0" err="1" smtClean="0"/>
              <a:t>Kello</a:t>
            </a:r>
            <a:r>
              <a:rPr lang="en-US" dirty="0" smtClean="0"/>
              <a:t>. “Correspondence: A Cyber Disagreement.” </a:t>
            </a:r>
            <a:r>
              <a:rPr lang="en-US" i="1" dirty="0" smtClean="0"/>
              <a:t>International Security</a:t>
            </a:r>
            <a:r>
              <a:rPr lang="en-US" dirty="0" smtClean="0"/>
              <a:t> 39, no. 2 (October 1, 2014): 181–92. </a:t>
            </a:r>
          </a:p>
          <a:p>
            <a:pPr lvl="1"/>
            <a:r>
              <a:rPr lang="en-US" dirty="0" err="1" smtClean="0"/>
              <a:t>Gartzke</a:t>
            </a:r>
            <a:r>
              <a:rPr lang="en-US" dirty="0" smtClean="0"/>
              <a:t>, Erik. “An Apology for Numbers in the Study of National Security...if an apology is really necessary,” H-Diplo/ISSF, No. 2 (2014): 77-90. URL: </a:t>
            </a:r>
            <a:r>
              <a:rPr lang="en-US" u="sng" dirty="0" smtClean="0">
                <a:hlinkClick r:id="rId2"/>
              </a:rPr>
              <a:t>http://issforum.org/ISSF/PDF/ISSF-Forum-2.pdf</a:t>
            </a:r>
            <a:endParaRPr lang="en-US" u="sng" dirty="0" smtClean="0"/>
          </a:p>
          <a:p>
            <a:pPr lvl="1"/>
            <a:r>
              <a:rPr lang="en-US" dirty="0" err="1" smtClean="0"/>
              <a:t>Gartzke</a:t>
            </a:r>
            <a:r>
              <a:rPr lang="en-US" dirty="0"/>
              <a:t>, Erik. “The Myth of Cyberwar: Bringing War in Cyberspace Back Down to Earth.” </a:t>
            </a:r>
            <a:r>
              <a:rPr lang="en-US" i="1" dirty="0"/>
              <a:t>International Security</a:t>
            </a:r>
            <a:r>
              <a:rPr lang="en-US" dirty="0"/>
              <a:t> 38, no. 2 (2013): 41–73</a:t>
            </a:r>
            <a:r>
              <a:rPr lang="en-US" dirty="0" smtClean="0"/>
              <a:t>.</a:t>
            </a:r>
          </a:p>
          <a:p>
            <a:pPr lvl="1"/>
            <a:r>
              <a:rPr lang="en-US" dirty="0" smtClean="0"/>
              <a:t>Lindsay</a:t>
            </a:r>
            <a:r>
              <a:rPr lang="en-US" dirty="0"/>
              <a:t>, Jon R. “</a:t>
            </a:r>
            <a:r>
              <a:rPr lang="en-US" dirty="0" err="1"/>
              <a:t>Stuxnet</a:t>
            </a:r>
            <a:r>
              <a:rPr lang="en-US" dirty="0"/>
              <a:t> and the Limits of Cyber Warfare.” </a:t>
            </a:r>
            <a:r>
              <a:rPr lang="en-US" i="1" dirty="0"/>
              <a:t>Security Studies</a:t>
            </a:r>
            <a:r>
              <a:rPr lang="en-US" dirty="0"/>
              <a:t> 22, no. 3 (2013): 365–404.</a:t>
            </a:r>
          </a:p>
          <a:p>
            <a:r>
              <a:rPr lang="en-US" dirty="0" smtClean="0"/>
              <a:t>Under review</a:t>
            </a:r>
          </a:p>
          <a:p>
            <a:pPr lvl="1"/>
            <a:r>
              <a:rPr lang="en-US" dirty="0" err="1" smtClean="0"/>
              <a:t>Gartzke</a:t>
            </a:r>
            <a:r>
              <a:rPr lang="en-US" dirty="0" smtClean="0"/>
              <a:t>, Erik.  "No Humans Were Harmed in the Making of this War:  On the Nature and Consequences of `Costless’ Combat”</a:t>
            </a:r>
          </a:p>
          <a:p>
            <a:pPr lvl="1"/>
            <a:r>
              <a:rPr lang="en-US" dirty="0" err="1" smtClean="0"/>
              <a:t>Gartzke</a:t>
            </a:r>
            <a:r>
              <a:rPr lang="en-US" dirty="0" smtClean="0"/>
              <a:t>, Erik and Koji </a:t>
            </a:r>
            <a:r>
              <a:rPr lang="en-US" dirty="0" err="1" smtClean="0"/>
              <a:t>Kagotani</a:t>
            </a:r>
            <a:r>
              <a:rPr lang="en-US" dirty="0" smtClean="0"/>
              <a:t>.  "Trust in Tripwires:  Deployments, Costly Signaling and Extended General Deterrence.”</a:t>
            </a:r>
          </a:p>
          <a:p>
            <a:pPr lvl="1"/>
            <a:r>
              <a:rPr lang="en-US" dirty="0" err="1" smtClean="0"/>
              <a:t>Gartzke</a:t>
            </a:r>
            <a:r>
              <a:rPr lang="en-US" dirty="0" smtClean="0"/>
              <a:t>, </a:t>
            </a:r>
            <a:r>
              <a:rPr lang="en-US" dirty="0"/>
              <a:t>Erik </a:t>
            </a:r>
            <a:r>
              <a:rPr lang="en-US" dirty="0" smtClean="0"/>
              <a:t>and </a:t>
            </a:r>
            <a:r>
              <a:rPr lang="en-US" dirty="0"/>
              <a:t>Oliver </a:t>
            </a:r>
            <a:r>
              <a:rPr lang="en-US" dirty="0" err="1" smtClean="0"/>
              <a:t>Westerwinter</a:t>
            </a:r>
            <a:r>
              <a:rPr lang="en-US" dirty="0"/>
              <a:t>, “The Complex Structure of Commercial </a:t>
            </a:r>
            <a:r>
              <a:rPr lang="en-US" dirty="0" smtClean="0"/>
              <a:t>Peace: </a:t>
            </a:r>
            <a:r>
              <a:rPr lang="en-US" dirty="0"/>
              <a:t>Contrasting Trade Interdependence, Asymmetry and </a:t>
            </a:r>
            <a:r>
              <a:rPr lang="en-US" dirty="0" err="1" smtClean="0"/>
              <a:t>Multipolarity</a:t>
            </a:r>
            <a:r>
              <a:rPr lang="en-US" dirty="0" smtClean="0"/>
              <a:t>”</a:t>
            </a:r>
          </a:p>
          <a:p>
            <a:pPr lvl="1"/>
            <a:r>
              <a:rPr lang="en-US" dirty="0" smtClean="0"/>
              <a:t>Lindsay, Jon R. “The Attribution Problem and the Stability of Deterrence.” </a:t>
            </a:r>
          </a:p>
          <a:p>
            <a:pPr lvl="1"/>
            <a:r>
              <a:rPr lang="en-US" dirty="0" smtClean="0"/>
              <a:t>Lindsay, Jon R., and Erik </a:t>
            </a:r>
            <a:r>
              <a:rPr lang="en-US" dirty="0" err="1" smtClean="0"/>
              <a:t>Gartzke</a:t>
            </a:r>
            <a:r>
              <a:rPr lang="en-US" dirty="0" smtClean="0"/>
              <a:t>. “Coercion through Cyberspace: The Stability-Instability Paradox Revisited.” In </a:t>
            </a:r>
            <a:r>
              <a:rPr lang="en-US" i="1" dirty="0" smtClean="0"/>
              <a:t>The Power to Hurt</a:t>
            </a:r>
            <a:r>
              <a:rPr lang="en-US" dirty="0" smtClean="0"/>
              <a:t>, edited by Kelly M. Greenhill and Peter J. P. Krause. </a:t>
            </a:r>
          </a:p>
          <a:p>
            <a:pPr lvl="1"/>
            <a:r>
              <a:rPr lang="en-US" dirty="0" smtClean="0"/>
              <a:t>Lindsay, Jon R. and </a:t>
            </a:r>
            <a:r>
              <a:rPr lang="en-US" dirty="0" err="1" smtClean="0"/>
              <a:t>Jiakun</a:t>
            </a:r>
            <a:r>
              <a:rPr lang="en-US" dirty="0" smtClean="0"/>
              <a:t> Jack Zhang. “The Commercial Peace in Space and Cyberspace: Cautious Optimism about US-China Relations.”</a:t>
            </a:r>
          </a:p>
        </p:txBody>
      </p:sp>
    </p:spTree>
    <p:extLst>
      <p:ext uri="{BB962C8B-B14F-4D97-AF65-F5344CB8AC3E}">
        <p14:creationId xmlns:p14="http://schemas.microsoft.com/office/powerpoint/2010/main" val="1080032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Deterrence</a:t>
            </a:r>
            <a:endParaRPr lang="en-US" dirty="0"/>
          </a:p>
        </p:txBody>
      </p:sp>
      <p:sp>
        <p:nvSpPr>
          <p:cNvPr id="3" name="Content Placeholder 2"/>
          <p:cNvSpPr>
            <a:spLocks noGrp="1"/>
          </p:cNvSpPr>
          <p:nvPr>
            <p:ph idx="1"/>
          </p:nvPr>
        </p:nvSpPr>
        <p:spPr>
          <a:xfrm>
            <a:off x="5086350" y="1602768"/>
            <a:ext cx="4057650" cy="5140932"/>
          </a:xfrm>
        </p:spPr>
        <p:txBody>
          <a:bodyPr>
            <a:normAutofit/>
          </a:bodyPr>
          <a:lstStyle/>
          <a:p>
            <a:r>
              <a:rPr lang="en-US" dirty="0" smtClean="0"/>
              <a:t>Defense vs. Deterrence</a:t>
            </a:r>
          </a:p>
          <a:p>
            <a:r>
              <a:rPr lang="en-US" dirty="0"/>
              <a:t>N</a:t>
            </a:r>
            <a:r>
              <a:rPr lang="en-US" dirty="0" smtClean="0"/>
              <a:t>uclear weapons</a:t>
            </a:r>
          </a:p>
          <a:p>
            <a:r>
              <a:rPr lang="en-US" dirty="0" smtClean="0"/>
              <a:t>Chicken games</a:t>
            </a:r>
          </a:p>
          <a:p>
            <a:r>
              <a:rPr lang="en-US" dirty="0" smtClean="0"/>
              <a:t>Stability-Instability</a:t>
            </a:r>
          </a:p>
        </p:txBody>
      </p:sp>
      <p:pic>
        <p:nvPicPr>
          <p:cNvPr id="4" name="Picture 2" descr="peter-sellers-as-dr-strangelov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r="21852"/>
          <a:stretch/>
        </p:blipFill>
        <p:spPr bwMode="auto">
          <a:xfrm>
            <a:off x="-1583375" y="1602768"/>
            <a:ext cx="6306964" cy="4618417"/>
          </a:xfrm>
          <a:prstGeom prst="rect">
            <a:avLst/>
          </a:prstGeom>
          <a:noFill/>
        </p:spPr>
      </p:pic>
    </p:spTree>
    <p:extLst>
      <p:ext uri="{BB962C8B-B14F-4D97-AF65-F5344CB8AC3E}">
        <p14:creationId xmlns:p14="http://schemas.microsoft.com/office/powerpoint/2010/main" val="919799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Publications</a:t>
            </a:r>
            <a:endParaRPr lang="en-US" dirty="0"/>
          </a:p>
        </p:txBody>
      </p:sp>
      <p:sp>
        <p:nvSpPr>
          <p:cNvPr id="3" name="Content Placeholder 2"/>
          <p:cNvSpPr>
            <a:spLocks noGrp="1"/>
          </p:cNvSpPr>
          <p:nvPr>
            <p:ph idx="1"/>
          </p:nvPr>
        </p:nvSpPr>
        <p:spPr>
          <a:xfrm>
            <a:off x="1" y="981307"/>
            <a:ext cx="9144000" cy="5876693"/>
          </a:xfrm>
        </p:spPr>
        <p:txBody>
          <a:bodyPr>
            <a:normAutofit fontScale="62500" lnSpcReduction="20000"/>
          </a:bodyPr>
          <a:lstStyle/>
          <a:p>
            <a:r>
              <a:rPr lang="en-US" dirty="0" smtClean="0"/>
              <a:t>Policy Papers</a:t>
            </a:r>
            <a:endParaRPr lang="en-US" dirty="0"/>
          </a:p>
          <a:p>
            <a:pPr lvl="1"/>
            <a:r>
              <a:rPr lang="en-US" dirty="0"/>
              <a:t>Lindsay, Jon R. “Exaggerating the Chinese Cyber Threat.” </a:t>
            </a:r>
            <a:r>
              <a:rPr lang="en-US" i="1" dirty="0"/>
              <a:t>Policy Brief, </a:t>
            </a:r>
            <a:r>
              <a:rPr lang="en-US" i="1" dirty="0" err="1"/>
              <a:t>Belfer</a:t>
            </a:r>
            <a:r>
              <a:rPr lang="en-US" i="1" dirty="0"/>
              <a:t> Center for Science and International Affairs, Harvard Kennedy School</a:t>
            </a:r>
            <a:r>
              <a:rPr lang="en-US" dirty="0"/>
              <a:t>, May 2015. </a:t>
            </a:r>
            <a:r>
              <a:rPr lang="en-US" dirty="0">
                <a:hlinkClick r:id="rId2"/>
              </a:rPr>
              <a:t>http://belfercenter.ksg.harvard.edu/publication/25321/exaggerating_the_chinese_cyber_threat.html</a:t>
            </a:r>
            <a:r>
              <a:rPr lang="en-US" dirty="0"/>
              <a:t> </a:t>
            </a:r>
          </a:p>
          <a:p>
            <a:pPr lvl="1"/>
            <a:r>
              <a:rPr lang="en-US" dirty="0"/>
              <a:t>Lindsay, Jon R., Tai Ming Cheung, and Derek S. </a:t>
            </a:r>
            <a:r>
              <a:rPr lang="en-US" dirty="0" err="1"/>
              <a:t>Reveron</a:t>
            </a:r>
            <a:r>
              <a:rPr lang="en-US" dirty="0"/>
              <a:t>. “Will China and America Clash in Cyberspace?” </a:t>
            </a:r>
            <a:r>
              <a:rPr lang="en-US" i="1" dirty="0"/>
              <a:t>The National Interest</a:t>
            </a:r>
            <a:r>
              <a:rPr lang="en-US" dirty="0"/>
              <a:t>, April 12, 2015, </a:t>
            </a:r>
            <a:r>
              <a:rPr lang="en-US" dirty="0">
                <a:hlinkClick r:id="rId3"/>
              </a:rPr>
              <a:t>http://nationalinterest.org/feature/will-china-america-clash-cyberspace-12607</a:t>
            </a:r>
            <a:r>
              <a:rPr lang="en-US" dirty="0"/>
              <a:t> </a:t>
            </a:r>
          </a:p>
          <a:p>
            <a:pPr lvl="1" fontAlgn="base"/>
            <a:r>
              <a:rPr lang="en-US" dirty="0" err="1"/>
              <a:t>Gartzke</a:t>
            </a:r>
            <a:r>
              <a:rPr lang="en-US" dirty="0"/>
              <a:t>, Erik. "Making Sense of Cyberwar."  </a:t>
            </a:r>
            <a:r>
              <a:rPr lang="en-US" i="1" dirty="0"/>
              <a:t>Policy Brief, </a:t>
            </a:r>
            <a:r>
              <a:rPr lang="en-US" i="1" dirty="0" err="1"/>
              <a:t>Belfer</a:t>
            </a:r>
            <a:r>
              <a:rPr lang="en-US" i="1" dirty="0"/>
              <a:t> Center for Science and International Affairs, Harvard Kennedy School</a:t>
            </a:r>
            <a:r>
              <a:rPr lang="en-US" dirty="0"/>
              <a:t>, January 2014, </a:t>
            </a:r>
            <a:r>
              <a:rPr lang="en-US" u="sng" dirty="0">
                <a:hlinkClick r:id="rId4"/>
              </a:rPr>
              <a:t>http://belfercenter.hks.harvard.edu/publication/23796/making_sense_of_cyberwar.html</a:t>
            </a:r>
            <a:endParaRPr lang="en-US" dirty="0"/>
          </a:p>
          <a:p>
            <a:pPr lvl="1"/>
            <a:r>
              <a:rPr lang="en-US" dirty="0" err="1"/>
              <a:t>Gartzke</a:t>
            </a:r>
            <a:r>
              <a:rPr lang="en-US" dirty="0"/>
              <a:t>, Erik. "Fear and War in Cyberspace."  </a:t>
            </a:r>
            <a:r>
              <a:rPr lang="en-US" i="1" dirty="0" err="1" smtClean="0"/>
              <a:t>Lawfare</a:t>
            </a:r>
            <a:r>
              <a:rPr lang="en-US" dirty="0" smtClean="0"/>
              <a:t>, </a:t>
            </a:r>
            <a:r>
              <a:rPr lang="en-US" dirty="0"/>
              <a:t>December 1, 2013, </a:t>
            </a:r>
            <a:r>
              <a:rPr lang="en-US" u="sng" dirty="0">
                <a:hlinkClick r:id="rId5"/>
              </a:rPr>
              <a:t>http://www.lawfareblog.com/2013/12/foreign-policy-essay-erik-gartzke-on-fear-and-war-in-cyberspace/</a:t>
            </a:r>
            <a:endParaRPr lang="en-US" dirty="0"/>
          </a:p>
          <a:p>
            <a:r>
              <a:rPr lang="en-US" dirty="0" smtClean="0"/>
              <a:t>Working Papers</a:t>
            </a:r>
          </a:p>
          <a:p>
            <a:pPr lvl="1"/>
            <a:r>
              <a:rPr lang="en-US" dirty="0" err="1" smtClean="0"/>
              <a:t>Carcelli</a:t>
            </a:r>
            <a:r>
              <a:rPr lang="en-US" dirty="0" smtClean="0"/>
              <a:t>, Shannon. “Deterrence Literature Review”</a:t>
            </a:r>
          </a:p>
          <a:p>
            <a:pPr lvl="1"/>
            <a:r>
              <a:rPr lang="en-US" dirty="0" err="1" smtClean="0"/>
              <a:t>Gartzke</a:t>
            </a:r>
            <a:r>
              <a:rPr lang="en-US" dirty="0" smtClean="0"/>
              <a:t>, Erik.  "Drafting Disputes:  Military Labor, Regime Type and Interstate Conflict.” </a:t>
            </a:r>
          </a:p>
          <a:p>
            <a:pPr lvl="1"/>
            <a:r>
              <a:rPr lang="en-US" dirty="0" err="1" smtClean="0"/>
              <a:t>Gartzke</a:t>
            </a:r>
            <a:r>
              <a:rPr lang="en-US" dirty="0" smtClean="0"/>
              <a:t>, Erik.  "Nukes in Cyberspace:  Potential Pitfalls of Cyberwar in a Thermonuclear World.“</a:t>
            </a:r>
          </a:p>
          <a:p>
            <a:pPr lvl="1"/>
            <a:r>
              <a:rPr lang="en-US" dirty="0" err="1" smtClean="0"/>
              <a:t>Gartzke</a:t>
            </a:r>
            <a:r>
              <a:rPr lang="en-US" dirty="0" smtClean="0"/>
              <a:t>,</a:t>
            </a:r>
            <a:r>
              <a:rPr lang="en-US" dirty="0"/>
              <a:t> </a:t>
            </a:r>
            <a:r>
              <a:rPr lang="en-US" dirty="0" smtClean="0"/>
              <a:t>Erik. </a:t>
            </a:r>
            <a:r>
              <a:rPr lang="en-US" dirty="0"/>
              <a:t> "The Influence of </a:t>
            </a:r>
            <a:r>
              <a:rPr lang="en-US" dirty="0" err="1"/>
              <a:t>Seapower</a:t>
            </a:r>
            <a:r>
              <a:rPr lang="en-US" dirty="0"/>
              <a:t> on Politics:  Domain and Platform Specific Attributes of Material Capabilities.”  </a:t>
            </a:r>
            <a:endParaRPr lang="en-US" dirty="0" smtClean="0"/>
          </a:p>
          <a:p>
            <a:pPr lvl="1"/>
            <a:r>
              <a:rPr lang="en-US" dirty="0" err="1" smtClean="0"/>
              <a:t>Gartzke</a:t>
            </a:r>
            <a:r>
              <a:rPr lang="en-US" dirty="0" smtClean="0"/>
              <a:t>, Erik and Koji </a:t>
            </a:r>
            <a:r>
              <a:rPr lang="en-US" dirty="0" err="1" smtClean="0"/>
              <a:t>Kagotani</a:t>
            </a:r>
            <a:r>
              <a:rPr lang="en-US" dirty="0" smtClean="0"/>
              <a:t>.  "Being There:  U.S. Troop Deployments, Force Posture and Alliance Reliability.” </a:t>
            </a:r>
          </a:p>
          <a:p>
            <a:pPr lvl="1"/>
            <a:r>
              <a:rPr lang="en-US" dirty="0" err="1" smtClean="0"/>
              <a:t>Gartzke</a:t>
            </a:r>
            <a:r>
              <a:rPr lang="en-US" dirty="0" smtClean="0"/>
              <a:t>, Erik and Jon R. Lindsay. “Cybersecurity and Cross Domain Deterrence”</a:t>
            </a:r>
          </a:p>
          <a:p>
            <a:pPr lvl="1"/>
            <a:r>
              <a:rPr lang="en-US" dirty="0" err="1" smtClean="0"/>
              <a:t>Gartzke</a:t>
            </a:r>
            <a:r>
              <a:rPr lang="en-US" dirty="0" smtClean="0"/>
              <a:t>, Erik and Jon R. Lindsay. “Windows on Submarines:  Cyber Vulnerabilities and Opportunities in the Maritime Domain”</a:t>
            </a:r>
          </a:p>
          <a:p>
            <a:pPr lvl="1"/>
            <a:r>
              <a:rPr lang="en-US" dirty="0" err="1" smtClean="0"/>
              <a:t>Kaplow</a:t>
            </a:r>
            <a:r>
              <a:rPr lang="en-US" dirty="0" smtClean="0"/>
              <a:t>,</a:t>
            </a:r>
            <a:r>
              <a:rPr lang="en-US" dirty="0"/>
              <a:t> Jeffrey M.</a:t>
            </a:r>
            <a:r>
              <a:rPr lang="en-US" dirty="0" smtClean="0"/>
              <a:t> </a:t>
            </a:r>
            <a:r>
              <a:rPr lang="en-US" dirty="0"/>
              <a:t>and Erik </a:t>
            </a:r>
            <a:r>
              <a:rPr lang="en-US" dirty="0" err="1"/>
              <a:t>Gartzke</a:t>
            </a:r>
            <a:r>
              <a:rPr lang="en-US" dirty="0"/>
              <a:t>.  “Knowing Unknowns:  The Effect of Uncertainty on Interstate Conflict</a:t>
            </a:r>
            <a:r>
              <a:rPr lang="en-US" dirty="0" smtClean="0"/>
              <a:t>.”</a:t>
            </a:r>
          </a:p>
          <a:p>
            <a:pPr lvl="1"/>
            <a:r>
              <a:rPr lang="en-US" dirty="0" err="1" smtClean="0"/>
              <a:t>Kaplow</a:t>
            </a:r>
            <a:r>
              <a:rPr lang="en-US" dirty="0" smtClean="0"/>
              <a:t>,</a:t>
            </a:r>
            <a:r>
              <a:rPr lang="en-US" dirty="0"/>
              <a:t> Jeffrey M.</a:t>
            </a:r>
            <a:r>
              <a:rPr lang="en-US" dirty="0" smtClean="0"/>
              <a:t> </a:t>
            </a:r>
            <a:r>
              <a:rPr lang="en-US" dirty="0"/>
              <a:t>and Erik </a:t>
            </a:r>
            <a:r>
              <a:rPr lang="en-US" dirty="0" err="1"/>
              <a:t>Gartzke</a:t>
            </a:r>
            <a:r>
              <a:rPr lang="en-US" dirty="0"/>
              <a:t>.  “The Determinants of Uncertainty in International Relations</a:t>
            </a:r>
            <a:r>
              <a:rPr lang="en-US" dirty="0" smtClean="0"/>
              <a:t>.”</a:t>
            </a:r>
          </a:p>
          <a:p>
            <a:pPr lvl="1"/>
            <a:r>
              <a:rPr lang="en-US" dirty="0" smtClean="0"/>
              <a:t>Lindsay, Jon R. “Proxy Wars: The Common Strategic Logic of Cybersecurity and Counterinsurgency”</a:t>
            </a:r>
          </a:p>
          <a:p>
            <a:pPr lvl="1"/>
            <a:r>
              <a:rPr lang="en-US" dirty="0" err="1" smtClean="0"/>
              <a:t>Qiu</a:t>
            </a:r>
            <a:r>
              <a:rPr lang="en-US" dirty="0"/>
              <a:t>, </a:t>
            </a:r>
            <a:r>
              <a:rPr lang="en-US" dirty="0" err="1" smtClean="0"/>
              <a:t>Mingda</a:t>
            </a:r>
            <a:r>
              <a:rPr lang="en-US" dirty="0" smtClean="0"/>
              <a:t>. “Chinese Thinking about Deterrence, Space, and Cyberspace in the 2013 </a:t>
            </a:r>
            <a:r>
              <a:rPr lang="en-US" i="1" dirty="0" smtClean="0"/>
              <a:t>Science of Military Strategy</a:t>
            </a:r>
            <a:r>
              <a:rPr lang="en-US" dirty="0" smtClean="0"/>
              <a:t>”</a:t>
            </a:r>
            <a:endParaRPr lang="en-US" dirty="0"/>
          </a:p>
        </p:txBody>
      </p:sp>
    </p:spTree>
    <p:extLst>
      <p:ext uri="{BB962C8B-B14F-4D97-AF65-F5344CB8AC3E}">
        <p14:creationId xmlns:p14="http://schemas.microsoft.com/office/powerpoint/2010/main" val="1093400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1126271"/>
            <a:ext cx="4692837" cy="5814355"/>
          </a:xfrm>
        </p:spPr>
        <p:txBody>
          <a:bodyPr>
            <a:normAutofit fontScale="85000" lnSpcReduction="20000"/>
          </a:bodyPr>
          <a:lstStyle/>
          <a:p>
            <a:r>
              <a:rPr lang="en-US" dirty="0" smtClean="0"/>
              <a:t>Cyberspace is prominent as an (if not </a:t>
            </a:r>
            <a:r>
              <a:rPr lang="en-US" i="1" dirty="0" smtClean="0"/>
              <a:t>the</a:t>
            </a:r>
            <a:r>
              <a:rPr lang="en-US" dirty="0" smtClean="0"/>
              <a:t>) emerging domain motivating CDD policy concerns because it connects and controls activity in all other domains</a:t>
            </a:r>
          </a:p>
          <a:p>
            <a:r>
              <a:rPr lang="en-US" dirty="0" smtClean="0"/>
              <a:t>Publications on…</a:t>
            </a:r>
          </a:p>
          <a:p>
            <a:pPr lvl="1"/>
            <a:r>
              <a:rPr lang="en-US" dirty="0" smtClean="0"/>
              <a:t>Strategy</a:t>
            </a:r>
          </a:p>
          <a:p>
            <a:pPr lvl="1"/>
            <a:r>
              <a:rPr lang="en-US" dirty="0" smtClean="0"/>
              <a:t>Coercion*</a:t>
            </a:r>
          </a:p>
          <a:p>
            <a:pPr lvl="1"/>
            <a:r>
              <a:rPr lang="en-US" dirty="0" smtClean="0"/>
              <a:t>Deception</a:t>
            </a:r>
          </a:p>
          <a:p>
            <a:pPr lvl="1"/>
            <a:r>
              <a:rPr lang="en-US" dirty="0" smtClean="0"/>
              <a:t>Attribution*</a:t>
            </a:r>
          </a:p>
          <a:p>
            <a:pPr lvl="1"/>
            <a:r>
              <a:rPr lang="en-US" dirty="0" err="1" smtClean="0"/>
              <a:t>Stuxnet</a:t>
            </a:r>
            <a:endParaRPr lang="en-US" dirty="0" smtClean="0"/>
          </a:p>
          <a:p>
            <a:pPr lvl="1"/>
            <a:r>
              <a:rPr lang="en-US" dirty="0" smtClean="0"/>
              <a:t>China</a:t>
            </a:r>
          </a:p>
          <a:p>
            <a:pPr lvl="1"/>
            <a:r>
              <a:rPr lang="en-US" dirty="0" smtClean="0"/>
              <a:t>Sony Hack</a:t>
            </a:r>
          </a:p>
          <a:p>
            <a:pPr lvl="1"/>
            <a:r>
              <a:rPr lang="en-US" dirty="0" smtClean="0"/>
              <a:t>Space-Cyber*</a:t>
            </a:r>
          </a:p>
          <a:p>
            <a:pPr lvl="1"/>
            <a:r>
              <a:rPr lang="en-US" dirty="0" smtClean="0"/>
              <a:t>Maritime-Cyber*</a:t>
            </a:r>
          </a:p>
          <a:p>
            <a:pPr lvl="1"/>
            <a:r>
              <a:rPr lang="en-US" dirty="0" smtClean="0"/>
              <a:t>Nuclear-Cyber*</a:t>
            </a:r>
          </a:p>
          <a:p>
            <a:pPr lvl="1"/>
            <a:r>
              <a:rPr lang="en-US" dirty="0" smtClean="0"/>
              <a:t>CDD-Cyber*</a:t>
            </a:r>
          </a:p>
          <a:p>
            <a:pPr lvl="1"/>
            <a:r>
              <a:rPr lang="en-US" dirty="0" smtClean="0"/>
              <a:t>COIN-Cyber*</a:t>
            </a:r>
          </a:p>
          <a:p>
            <a:pPr marL="457200" lvl="1" indent="0">
              <a:buNone/>
            </a:pPr>
            <a:r>
              <a:rPr lang="en-US" sz="1400" dirty="0" smtClean="0"/>
              <a:t>*under review or in progress</a:t>
            </a:r>
            <a:endParaRPr lang="en-US" sz="1400" dirty="0"/>
          </a:p>
        </p:txBody>
      </p:sp>
      <p:sp>
        <p:nvSpPr>
          <p:cNvPr id="2" name="Title 1"/>
          <p:cNvSpPr>
            <a:spLocks noGrp="1"/>
          </p:cNvSpPr>
          <p:nvPr>
            <p:ph type="title"/>
          </p:nvPr>
        </p:nvSpPr>
        <p:spPr>
          <a:xfrm>
            <a:off x="863029" y="0"/>
            <a:ext cx="4035542" cy="981307"/>
          </a:xfrm>
        </p:spPr>
        <p:txBody>
          <a:bodyPr/>
          <a:lstStyle/>
          <a:p>
            <a:r>
              <a:rPr lang="en-US" dirty="0" smtClean="0"/>
              <a:t>Cyber research</a:t>
            </a:r>
            <a:endParaRPr lang="en-US" dirty="0"/>
          </a:p>
        </p:txBody>
      </p:sp>
      <p:pic>
        <p:nvPicPr>
          <p:cNvPr id="4" name="Picture 3"/>
          <p:cNvPicPr>
            <a:picLocks noChangeAspect="1"/>
          </p:cNvPicPr>
          <p:nvPr/>
        </p:nvPicPr>
        <p:blipFill>
          <a:blip r:embed="rId2"/>
          <a:stretch>
            <a:fillRect/>
          </a:stretch>
        </p:blipFill>
        <p:spPr>
          <a:xfrm>
            <a:off x="4698982" y="1"/>
            <a:ext cx="4445018" cy="3520094"/>
          </a:xfrm>
          <a:prstGeom prst="rect">
            <a:avLst/>
          </a:prstGeom>
          <a:ln>
            <a:noFill/>
          </a:ln>
        </p:spPr>
      </p:pic>
      <p:pic>
        <p:nvPicPr>
          <p:cNvPr id="6" name="Picture 5"/>
          <p:cNvPicPr/>
          <p:nvPr/>
        </p:nvPicPr>
        <p:blipFill>
          <a:blip r:embed="rId3" cstate="print">
            <a:extLst>
              <a:ext uri="{28A0092B-C50C-407E-A947-70E740481C1C}">
                <a14:useLocalDpi xmlns:a14="http://schemas.microsoft.com/office/drawing/2010/main"/>
              </a:ext>
            </a:extLst>
          </a:blip>
          <a:srcRect/>
          <a:stretch>
            <a:fillRect/>
          </a:stretch>
        </p:blipFill>
        <p:spPr bwMode="auto">
          <a:xfrm>
            <a:off x="4695910" y="3445329"/>
            <a:ext cx="4448090" cy="3412671"/>
          </a:xfrm>
          <a:prstGeom prst="rect">
            <a:avLst/>
          </a:prstGeom>
          <a:noFill/>
          <a:ln>
            <a:noFill/>
          </a:ln>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45147" y="2842324"/>
            <a:ext cx="2149227" cy="3239858"/>
          </a:xfrm>
          <a:prstGeom prst="rect">
            <a:avLst/>
          </a:prstGeom>
        </p:spPr>
      </p:pic>
    </p:spTree>
    <p:extLst>
      <p:ext uri="{BB962C8B-B14F-4D97-AF65-F5344CB8AC3E}">
        <p14:creationId xmlns:p14="http://schemas.microsoft.com/office/powerpoint/2010/main" val="19999447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CDD with ICB</a:t>
            </a:r>
            <a:endParaRPr lang="en-US" dirty="0"/>
          </a:p>
        </p:txBody>
      </p:sp>
      <p:sp>
        <p:nvSpPr>
          <p:cNvPr id="3" name="Content Placeholder 2"/>
          <p:cNvSpPr>
            <a:spLocks noGrp="1"/>
          </p:cNvSpPr>
          <p:nvPr>
            <p:ph idx="1"/>
          </p:nvPr>
        </p:nvSpPr>
        <p:spPr>
          <a:xfrm>
            <a:off x="628650" y="1325562"/>
            <a:ext cx="7886700" cy="2860847"/>
          </a:xfrm>
        </p:spPr>
        <p:txBody>
          <a:bodyPr>
            <a:normAutofit fontScale="85000" lnSpcReduction="20000"/>
          </a:bodyPr>
          <a:lstStyle/>
          <a:p>
            <a:r>
              <a:rPr lang="en-US" dirty="0" smtClean="0"/>
              <a:t>The International Crisis Behavior Dataset, maintained by U Maryland CIDCM, </a:t>
            </a:r>
            <a:r>
              <a:rPr lang="en-US" dirty="0"/>
              <a:t>contains information on 455 international crises, 35 protracted conflicts, and 1000 crisis actors from the end of World War I through 2007.</a:t>
            </a:r>
            <a:r>
              <a:rPr lang="en-US" dirty="0" smtClean="0"/>
              <a:t> </a:t>
            </a:r>
          </a:p>
          <a:p>
            <a:pPr lvl="1"/>
            <a:r>
              <a:rPr lang="en-US" dirty="0" smtClean="0"/>
              <a:t>We will expand cases up to 2013 and add variables to track domains of crisis triggers and responses</a:t>
            </a:r>
          </a:p>
          <a:p>
            <a:pPr lvl="1"/>
            <a:r>
              <a:rPr lang="en-US" dirty="0" smtClean="0"/>
              <a:t>Do responses out of domain, or action in multiple domains, or access to more domains, etc., make a difference in crisis outcomes?</a:t>
            </a:r>
          </a:p>
          <a:p>
            <a:pPr lvl="1"/>
            <a:r>
              <a:rPr lang="en-US" dirty="0" smtClean="0"/>
              <a:t>How does the sequencing of moves matter?</a:t>
            </a:r>
          </a:p>
          <a:p>
            <a:r>
              <a:rPr lang="en-US" dirty="0" smtClean="0"/>
              <a:t>Meeting at Duke in July 2015 to plan research and coding</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59453138"/>
              </p:ext>
            </p:extLst>
          </p:nvPr>
        </p:nvGraphicFramePr>
        <p:xfrm>
          <a:off x="0" y="4167187"/>
          <a:ext cx="9144000" cy="2690813"/>
        </p:xfrm>
        <a:graphic>
          <a:graphicData uri="http://schemas.openxmlformats.org/drawingml/2006/table">
            <a:tbl>
              <a:tblPr firstRow="1" firstCol="1" bandRow="1">
                <a:tableStyleId>{5C22544A-7EE6-4342-B048-85BDC9FD1C3A}</a:tableStyleId>
              </a:tblPr>
              <a:tblGrid>
                <a:gridCol w="1491401"/>
                <a:gridCol w="1496291"/>
                <a:gridCol w="1408274"/>
                <a:gridCol w="1584308"/>
                <a:gridCol w="1668413"/>
                <a:gridCol w="1495313"/>
              </a:tblGrid>
              <a:tr h="0">
                <a:tc>
                  <a:txBody>
                    <a:bodyPr/>
                    <a:lstStyle/>
                    <a:p>
                      <a:pPr marL="0" marR="0">
                        <a:lnSpc>
                          <a:spcPct val="107000"/>
                        </a:lnSpc>
                        <a:spcBef>
                          <a:spcPts val="0"/>
                        </a:spcBef>
                        <a:spcAft>
                          <a:spcPts val="0"/>
                        </a:spcAft>
                      </a:pPr>
                      <a:r>
                        <a:rPr lang="en-US" sz="1100" dirty="0">
                          <a:effectLst/>
                        </a:rPr>
                        <a:t>Magnitude/ Modality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Air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Maritime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Space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Information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smtClean="0">
                          <a:effectLst/>
                        </a:rPr>
                        <a:t>WMD:</a:t>
                      </a:r>
                      <a:r>
                        <a:rPr lang="en-US" sz="1100" baseline="0" dirty="0" smtClean="0">
                          <a:effectLst/>
                        </a:rPr>
                        <a:t> </a:t>
                      </a:r>
                      <a:r>
                        <a:rPr lang="en-US" sz="1100" dirty="0" smtClean="0">
                          <a:effectLst/>
                        </a:rPr>
                        <a:t>CBRN+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ICBM/MRBM,Mass casualty terrorism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Bomber, ALCM, HEMP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SSBN, SLCM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HAND, ASAT on NUDET/EW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Critical infrastructure destruction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smtClean="0">
                          <a:effectLst/>
                        </a:rPr>
                        <a:t>Conventional: </a:t>
                      </a:r>
                      <a:r>
                        <a:rPr lang="en-US" sz="1100" dirty="0">
                          <a:effectLst/>
                        </a:rPr>
                        <a:t>military </a:t>
                      </a:r>
                      <a:r>
                        <a:rPr lang="en-US" sz="1100" dirty="0" smtClean="0">
                          <a:effectLst/>
                        </a:rPr>
                        <a:t>ops, </a:t>
                      </a:r>
                      <a:r>
                        <a:rPr lang="en-US" sz="1100" dirty="0">
                          <a:effectLst/>
                        </a:rPr>
                        <a:t>use-of-force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Combined arms ops, invasion, occupation, defense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Strategic and tactical air forces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Sea control, power proj, commerce raiding, blockade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BMD, ASAT,</a:t>
                      </a:r>
                    </a:p>
                    <a:p>
                      <a:pPr marL="0" marR="0">
                        <a:lnSpc>
                          <a:spcPct val="107000"/>
                        </a:lnSpc>
                        <a:spcBef>
                          <a:spcPts val="0"/>
                        </a:spcBef>
                        <a:spcAft>
                          <a:spcPts val="0"/>
                        </a:spcAft>
                      </a:pPr>
                      <a:r>
                        <a:rPr lang="en-US" sz="1100">
                          <a:effectLst/>
                        </a:rPr>
                        <a:t>Co-orbital interference,</a:t>
                      </a:r>
                    </a:p>
                    <a:p>
                      <a:pPr marL="0" marR="0">
                        <a:lnSpc>
                          <a:spcPct val="107000"/>
                        </a:lnSpc>
                        <a:spcBef>
                          <a:spcPts val="0"/>
                        </a:spcBef>
                        <a:spcAft>
                          <a:spcPts val="0"/>
                        </a:spcAft>
                      </a:pPr>
                      <a:r>
                        <a:rPr lang="en-US" sz="1100">
                          <a:effectLst/>
                        </a:rPr>
                        <a:t>Destructive directed energy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Elec. warfare, cyber-physical disruption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smtClean="0">
                          <a:effectLst/>
                        </a:rPr>
                        <a:t>Nonconventional: clandestine ops, </a:t>
                      </a:r>
                      <a:r>
                        <a:rPr lang="en-US" sz="1100" dirty="0">
                          <a:effectLst/>
                        </a:rPr>
                        <a:t>intelligence, MOOTW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SOF (CT, CP, FID, UW, CA), proxies, paramilitaries, base constr.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Surveillance, drones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Coast Guard, FON, presence, surveillance, base constr.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ISR, MILCOM, non-destructive jamming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Espionage (CNE), hacktivism, MILDEC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nSpc>
                          <a:spcPct val="107000"/>
                        </a:lnSpc>
                        <a:spcBef>
                          <a:spcPts val="0"/>
                        </a:spcBef>
                        <a:spcAft>
                          <a:spcPts val="0"/>
                        </a:spcAft>
                      </a:pPr>
                      <a:r>
                        <a:rPr lang="en-US" sz="1100" dirty="0" smtClean="0">
                          <a:effectLst/>
                        </a:rPr>
                        <a:t>Nonmilitary:</a:t>
                      </a:r>
                      <a:r>
                        <a:rPr lang="en-US" sz="1100" baseline="0" dirty="0" smtClean="0">
                          <a:effectLst/>
                        </a:rPr>
                        <a:t> </a:t>
                      </a:r>
                      <a:r>
                        <a:rPr lang="en-US" sz="1100" dirty="0" smtClean="0">
                          <a:effectLst/>
                        </a:rPr>
                        <a:t>political,</a:t>
                      </a:r>
                      <a:r>
                        <a:rPr lang="en-US" sz="1100" baseline="0" dirty="0" smtClean="0">
                          <a:effectLst/>
                        </a:rPr>
                        <a:t> economic, social</a:t>
                      </a:r>
                      <a:r>
                        <a:rPr lang="en-US" sz="1100" dirty="0" smtClean="0">
                          <a:effectLst/>
                        </a:rPr>
                        <a:t> </a:t>
                      </a:r>
                      <a:r>
                        <a:rPr lang="en-US" sz="1100" dirty="0">
                          <a:effectLst/>
                        </a:rPr>
                        <a:t>actions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Development assistance, terraforming, migration &amp; refugees, exploration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Civilian airlift, transport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Civilian sealift, land reclaim, boat migrants, exploration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Civilian PNT, remote sensing, science, HSF, communications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treaties, sanctions, propaganda, messaging, demarches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444681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9" y="1"/>
            <a:ext cx="7459038" cy="962292"/>
          </a:xfrm>
        </p:spPr>
        <p:txBody>
          <a:bodyPr/>
          <a:lstStyle/>
          <a:p>
            <a:r>
              <a:rPr lang="en-US" dirty="0" smtClean="0"/>
              <a:t>Empirical Research</a:t>
            </a:r>
            <a:endParaRPr lang="en-US" dirty="0"/>
          </a:p>
        </p:txBody>
      </p:sp>
      <p:sp>
        <p:nvSpPr>
          <p:cNvPr id="3" name="Content Placeholder 2"/>
          <p:cNvSpPr>
            <a:spLocks noGrp="1"/>
          </p:cNvSpPr>
          <p:nvPr>
            <p:ph idx="1"/>
          </p:nvPr>
        </p:nvSpPr>
        <p:spPr>
          <a:xfrm>
            <a:off x="2843560" y="1325563"/>
            <a:ext cx="6300440" cy="5532437"/>
          </a:xfrm>
        </p:spPr>
        <p:txBody>
          <a:bodyPr>
            <a:normAutofit fontScale="85000" lnSpcReduction="20000"/>
          </a:bodyPr>
          <a:lstStyle/>
          <a:p>
            <a:r>
              <a:rPr lang="en-US" dirty="0" smtClean="0"/>
              <a:t>Cyber and space motivate CDD research, but actors have practiced CDD for centuries—historical empirical research is feasible!</a:t>
            </a:r>
          </a:p>
          <a:p>
            <a:pPr lvl="1"/>
            <a:r>
              <a:rPr lang="en-US" dirty="0"/>
              <a:t>$230k plus up from Minerva </a:t>
            </a:r>
            <a:r>
              <a:rPr lang="en-US" dirty="0" smtClean="0"/>
              <a:t>to expand and accelerate empirical research (originally planned for year 4)</a:t>
            </a:r>
          </a:p>
          <a:p>
            <a:pPr lvl="1"/>
            <a:r>
              <a:rPr lang="en-US" dirty="0" smtClean="0"/>
              <a:t>Funding for colleagues at U Maryland and Duke</a:t>
            </a:r>
          </a:p>
          <a:p>
            <a:pPr lvl="1"/>
            <a:r>
              <a:rPr lang="en-US" dirty="0" smtClean="0"/>
              <a:t>Hiring new full time Project Scientist at UCSD to spearhead data curation and analysis</a:t>
            </a:r>
          </a:p>
          <a:p>
            <a:r>
              <a:rPr lang="en-US" dirty="0" smtClean="0"/>
              <a:t>New empirical data projects</a:t>
            </a:r>
          </a:p>
          <a:p>
            <a:pPr lvl="1"/>
            <a:r>
              <a:rPr lang="en-US" dirty="0" smtClean="0"/>
              <a:t>Adding CDD variables to the ICB </a:t>
            </a:r>
            <a:r>
              <a:rPr lang="en-US" sz="1900" dirty="0" smtClean="0"/>
              <a:t>(next slide)</a:t>
            </a:r>
            <a:endParaRPr lang="en-US" dirty="0" smtClean="0"/>
          </a:p>
          <a:p>
            <a:pPr lvl="1"/>
            <a:r>
              <a:rPr lang="en-US" dirty="0" smtClean="0"/>
              <a:t>The influence of naval power on politics</a:t>
            </a:r>
          </a:p>
          <a:p>
            <a:pPr lvl="1"/>
            <a:r>
              <a:rPr lang="en-US" dirty="0" smtClean="0"/>
              <a:t>The military and naval division of labor as a measure of increasing complexity</a:t>
            </a:r>
          </a:p>
          <a:p>
            <a:pPr lvl="1"/>
            <a:r>
              <a:rPr lang="en-US" dirty="0" smtClean="0"/>
              <a:t>Cross-national </a:t>
            </a:r>
            <a:r>
              <a:rPr lang="en-US" dirty="0"/>
              <a:t>i</a:t>
            </a:r>
            <a:r>
              <a:rPr lang="en-US" dirty="0" smtClean="0"/>
              <a:t>ndicators of cross-domain capacity and activity</a:t>
            </a:r>
          </a:p>
          <a:p>
            <a:pPr lvl="1"/>
            <a:r>
              <a:rPr lang="en-US" dirty="0" smtClean="0"/>
              <a:t>Quantifying uncertainty in IR</a:t>
            </a:r>
          </a:p>
          <a:p>
            <a:pPr lvl="1"/>
            <a:r>
              <a:rPr lang="en-US" dirty="0" smtClean="0"/>
              <a:t>Military basing as a measure of CDD and power projection capacity</a:t>
            </a:r>
          </a:p>
          <a:p>
            <a:pPr lvl="1"/>
            <a:r>
              <a:rPr lang="en-US" dirty="0" smtClean="0"/>
              <a:t>CDD correlates of events behavior</a:t>
            </a:r>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 y="4962293"/>
            <a:ext cx="2610606" cy="189570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3088889"/>
            <a:ext cx="2613307" cy="1873404"/>
          </a:xfrm>
          <a:prstGeom prst="rect">
            <a:avLst/>
          </a:prstGeom>
        </p:spPr>
      </p:pic>
      <p:pic>
        <p:nvPicPr>
          <p:cNvPr id="6" name="Picture 6" descr="File:Aboukir.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0" y="962292"/>
            <a:ext cx="2610608" cy="2126598"/>
          </a:xfrm>
          <a:prstGeom prst="rect">
            <a:avLst/>
          </a:prstGeom>
          <a:noFill/>
        </p:spPr>
      </p:pic>
    </p:spTree>
    <p:extLst>
      <p:ext uri="{BB962C8B-B14F-4D97-AF65-F5344CB8AC3E}">
        <p14:creationId xmlns:p14="http://schemas.microsoft.com/office/powerpoint/2010/main" val="1409553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Modeling</a:t>
            </a:r>
            <a:endParaRPr lang="en-US" dirty="0"/>
          </a:p>
        </p:txBody>
      </p:sp>
      <p:sp>
        <p:nvSpPr>
          <p:cNvPr id="3" name="Content Placeholder 2"/>
          <p:cNvSpPr>
            <a:spLocks noGrp="1"/>
          </p:cNvSpPr>
          <p:nvPr>
            <p:ph idx="1"/>
          </p:nvPr>
        </p:nvSpPr>
        <p:spPr>
          <a:xfrm>
            <a:off x="189571" y="1602768"/>
            <a:ext cx="5519853" cy="5087963"/>
          </a:xfrm>
        </p:spPr>
        <p:txBody>
          <a:bodyPr>
            <a:normAutofit fontScale="92500" lnSpcReduction="10000"/>
          </a:bodyPr>
          <a:lstStyle/>
          <a:p>
            <a:r>
              <a:rPr lang="en-US" dirty="0"/>
              <a:t>Approaches to Modeling </a:t>
            </a:r>
            <a:r>
              <a:rPr lang="en-US" dirty="0" smtClean="0"/>
              <a:t>CDD</a:t>
            </a:r>
          </a:p>
          <a:p>
            <a:pPr lvl="1"/>
            <a:r>
              <a:rPr lang="en-US" dirty="0" smtClean="0"/>
              <a:t>Situate </a:t>
            </a:r>
            <a:r>
              <a:rPr lang="en-US" dirty="0"/>
              <a:t>in the </a:t>
            </a:r>
            <a:r>
              <a:rPr lang="en-US" dirty="0" smtClean="0"/>
              <a:t>language of </a:t>
            </a:r>
            <a:r>
              <a:rPr lang="en-US" dirty="0"/>
              <a:t>game theory</a:t>
            </a:r>
          </a:p>
          <a:p>
            <a:pPr lvl="1"/>
            <a:r>
              <a:rPr lang="en-US" dirty="0" smtClean="0"/>
              <a:t>Catalog </a:t>
            </a:r>
            <a:r>
              <a:rPr lang="en-US" dirty="0"/>
              <a:t>the </a:t>
            </a:r>
            <a:r>
              <a:rPr lang="en-US" dirty="0" smtClean="0"/>
              <a:t>actors, realms</a:t>
            </a:r>
            <a:r>
              <a:rPr lang="en-US" dirty="0"/>
              <a:t>, actions </a:t>
            </a:r>
            <a:r>
              <a:rPr lang="en-US" dirty="0" smtClean="0"/>
              <a:t>and payoffs</a:t>
            </a:r>
            <a:endParaRPr lang="en-US" dirty="0"/>
          </a:p>
          <a:p>
            <a:pPr lvl="1"/>
            <a:r>
              <a:rPr lang="en-US" dirty="0" smtClean="0"/>
              <a:t>Careful meta-analysis to identify fundamentally distinct objects</a:t>
            </a:r>
            <a:endParaRPr lang="en-US" dirty="0"/>
          </a:p>
          <a:p>
            <a:pPr lvl="1"/>
            <a:r>
              <a:rPr lang="en-US" dirty="0" smtClean="0"/>
              <a:t>Expect complexity</a:t>
            </a:r>
          </a:p>
          <a:p>
            <a:r>
              <a:rPr lang="en-US" dirty="0" smtClean="0"/>
              <a:t>LLNL search </a:t>
            </a:r>
            <a:r>
              <a:rPr lang="en-US" dirty="0"/>
              <a:t>for a modeling postdoc</a:t>
            </a:r>
          </a:p>
          <a:p>
            <a:pPr lvl="1"/>
            <a:r>
              <a:rPr lang="en-US" dirty="0" smtClean="0"/>
              <a:t>Few candidates have expertise in IR and modeling—expanding aperture </a:t>
            </a:r>
            <a:r>
              <a:rPr lang="en-US" dirty="0"/>
              <a:t>for any interested agent- or discrete event-modelers</a:t>
            </a:r>
            <a:r>
              <a:rPr lang="en-US" dirty="0" smtClean="0"/>
              <a:t>.</a:t>
            </a:r>
          </a:p>
          <a:p>
            <a:pPr lvl="1"/>
            <a:r>
              <a:rPr lang="en-US" dirty="0" smtClean="0"/>
              <a:t>LLNL postdoc will work closely with UCSD data scientist to harmonize modeling and empirical efforts</a:t>
            </a:r>
            <a:endParaRPr lang="en-US" dirty="0"/>
          </a:p>
        </p:txBody>
      </p:sp>
      <p:pic>
        <p:nvPicPr>
          <p:cNvPr id="5" name="Picture 4"/>
          <p:cNvPicPr>
            <a:picLocks noChangeAspect="1"/>
          </p:cNvPicPr>
          <p:nvPr/>
        </p:nvPicPr>
        <p:blipFill>
          <a:blip r:embed="rId2"/>
          <a:stretch>
            <a:fillRect/>
          </a:stretch>
        </p:blipFill>
        <p:spPr>
          <a:xfrm>
            <a:off x="5791465" y="1325563"/>
            <a:ext cx="3352535" cy="305992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12051" y="4496995"/>
            <a:ext cx="3331950" cy="2352074"/>
          </a:xfrm>
          <a:prstGeom prst="rect">
            <a:avLst/>
          </a:prstGeom>
        </p:spPr>
      </p:pic>
    </p:spTree>
    <p:extLst>
      <p:ext uri="{BB962C8B-B14F-4D97-AF65-F5344CB8AC3E}">
        <p14:creationId xmlns:p14="http://schemas.microsoft.com/office/powerpoint/2010/main" val="2486058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 outreach</a:t>
            </a:r>
            <a:endParaRPr lang="en-US" dirty="0"/>
          </a:p>
        </p:txBody>
      </p:sp>
      <p:sp>
        <p:nvSpPr>
          <p:cNvPr id="3" name="Content Placeholder 2"/>
          <p:cNvSpPr>
            <a:spLocks noGrp="1"/>
          </p:cNvSpPr>
          <p:nvPr>
            <p:ph idx="1"/>
          </p:nvPr>
        </p:nvSpPr>
        <p:spPr>
          <a:xfrm>
            <a:off x="628650" y="1325562"/>
            <a:ext cx="7886700" cy="5532437"/>
          </a:xfrm>
        </p:spPr>
        <p:txBody>
          <a:bodyPr>
            <a:normAutofit fontScale="70000" lnSpcReduction="20000"/>
          </a:bodyPr>
          <a:lstStyle/>
          <a:p>
            <a:r>
              <a:rPr lang="en-US" dirty="0" smtClean="0"/>
              <a:t>Briefings</a:t>
            </a:r>
          </a:p>
          <a:p>
            <a:pPr lvl="1"/>
            <a:r>
              <a:rPr lang="en-US" dirty="0" smtClean="0"/>
              <a:t>DIRNSA/USCC ADM Michael Rogers</a:t>
            </a:r>
          </a:p>
          <a:p>
            <a:pPr lvl="1"/>
            <a:r>
              <a:rPr lang="en-US" dirty="0" smtClean="0"/>
              <a:t>Under Secretary of the Army Brad Carson</a:t>
            </a:r>
          </a:p>
          <a:p>
            <a:pPr lvl="1"/>
            <a:r>
              <a:rPr lang="en-US" dirty="0" smtClean="0"/>
              <a:t>OSD-Policy staff</a:t>
            </a:r>
          </a:p>
          <a:p>
            <a:pPr lvl="1"/>
            <a:r>
              <a:rPr lang="en-US" dirty="0" smtClean="0"/>
              <a:t>US Naval War College</a:t>
            </a:r>
          </a:p>
          <a:p>
            <a:pPr lvl="1"/>
            <a:r>
              <a:rPr lang="en-US" dirty="0" smtClean="0"/>
              <a:t>National Air and Space Intelligence Center</a:t>
            </a:r>
          </a:p>
          <a:p>
            <a:pPr lvl="1"/>
            <a:r>
              <a:rPr lang="en-US" dirty="0" smtClean="0"/>
              <a:t>Naval Postgraduate School</a:t>
            </a:r>
          </a:p>
          <a:p>
            <a:pPr lvl="1"/>
            <a:r>
              <a:rPr lang="en-US" dirty="0" smtClean="0"/>
              <a:t>California Maritime Academy</a:t>
            </a:r>
          </a:p>
          <a:p>
            <a:pPr lvl="1"/>
            <a:r>
              <a:rPr lang="en-US" dirty="0" smtClean="0"/>
              <a:t>Canadian Security Intelligence Service</a:t>
            </a:r>
          </a:p>
          <a:p>
            <a:pPr lvl="1"/>
            <a:r>
              <a:rPr lang="en-US" dirty="0"/>
              <a:t>18th MIT Senior Congressional and Executive Office Branch Seminar</a:t>
            </a:r>
            <a:endParaRPr lang="en-US" dirty="0" smtClean="0"/>
          </a:p>
          <a:p>
            <a:r>
              <a:rPr lang="en-US" dirty="0" smtClean="0"/>
              <a:t>Policy history of CDD (Michael </a:t>
            </a:r>
            <a:r>
              <a:rPr lang="en-US" dirty="0" err="1" smtClean="0"/>
              <a:t>Nacht</a:t>
            </a:r>
            <a:r>
              <a:rPr lang="en-US" dirty="0" smtClean="0"/>
              <a:t>)</a:t>
            </a:r>
          </a:p>
          <a:p>
            <a:pPr lvl="1"/>
            <a:r>
              <a:rPr lang="en-US" dirty="0" smtClean="0"/>
              <a:t>What is the origin of the term CDD?</a:t>
            </a:r>
          </a:p>
          <a:p>
            <a:pPr lvl="1"/>
            <a:r>
              <a:rPr lang="en-US" dirty="0" smtClean="0"/>
              <a:t>How has the concept evolved and been used in the USG?</a:t>
            </a:r>
          </a:p>
          <a:p>
            <a:r>
              <a:rPr lang="en-US" dirty="0" smtClean="0"/>
              <a:t>CDDI Revisited</a:t>
            </a:r>
          </a:p>
          <a:p>
            <a:pPr lvl="1"/>
            <a:r>
              <a:rPr lang="en-US" dirty="0" smtClean="0"/>
              <a:t>The DOD ASD-GSA conducted the 21</a:t>
            </a:r>
            <a:r>
              <a:rPr lang="en-US" baseline="30000" dirty="0" smtClean="0"/>
              <a:t>st</a:t>
            </a:r>
            <a:r>
              <a:rPr lang="en-US" dirty="0" smtClean="0"/>
              <a:t> Century Cross </a:t>
            </a:r>
            <a:r>
              <a:rPr lang="en-US" dirty="0"/>
              <a:t>Domain Deterrence Initiative (</a:t>
            </a:r>
            <a:r>
              <a:rPr lang="en-US" dirty="0" smtClean="0"/>
              <a:t>CDDI) in </a:t>
            </a:r>
            <a:r>
              <a:rPr lang="en-US" dirty="0"/>
              <a:t>March/April </a:t>
            </a:r>
            <a:r>
              <a:rPr lang="en-US" dirty="0" smtClean="0"/>
              <a:t>2010, asking 11 scholars </a:t>
            </a:r>
            <a:r>
              <a:rPr lang="en-US" dirty="0"/>
              <a:t>and analysts from outside </a:t>
            </a:r>
            <a:r>
              <a:rPr lang="en-US" dirty="0" smtClean="0"/>
              <a:t>DOD to reflect on the contemporary relevance of classical strategy.</a:t>
            </a:r>
          </a:p>
          <a:p>
            <a:pPr lvl="1"/>
            <a:r>
              <a:rPr lang="en-US" dirty="0" smtClean="0"/>
              <a:t>We have submitted a FOIA for all information and reporting from this event</a:t>
            </a:r>
          </a:p>
          <a:p>
            <a:pPr lvl="1"/>
            <a:r>
              <a:rPr lang="en-US" dirty="0" smtClean="0"/>
              <a:t>We are considering reconvening this group in year 5 to assess their recommendations in light of national security affairs in the past decade and to react to current research on CDD.</a:t>
            </a:r>
          </a:p>
          <a:p>
            <a:r>
              <a:rPr lang="en-US" dirty="0" smtClean="0"/>
              <a:t>Year 5 Policy Capstone conference in DC</a:t>
            </a:r>
          </a:p>
        </p:txBody>
      </p:sp>
      <p:pic>
        <p:nvPicPr>
          <p:cNvPr id="4" name="Picture 3"/>
          <p:cNvPicPr>
            <a:picLocks noChangeAspect="1"/>
          </p:cNvPicPr>
          <p:nvPr/>
        </p:nvPicPr>
        <p:blipFill>
          <a:blip r:embed="rId2"/>
          <a:stretch>
            <a:fillRect/>
          </a:stretch>
        </p:blipFill>
        <p:spPr>
          <a:xfrm>
            <a:off x="5771028" y="1626644"/>
            <a:ext cx="3251418" cy="1830234"/>
          </a:xfrm>
          <a:prstGeom prst="rect">
            <a:avLst/>
          </a:prstGeom>
        </p:spPr>
      </p:pic>
    </p:spTree>
    <p:extLst>
      <p:ext uri="{BB962C8B-B14F-4D97-AF65-F5344CB8AC3E}">
        <p14:creationId xmlns:p14="http://schemas.microsoft.com/office/powerpoint/2010/main" val="395961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Student Training</a:t>
            </a:r>
            <a:endParaRPr lang="en-US" dirty="0"/>
          </a:p>
        </p:txBody>
      </p:sp>
      <p:sp>
        <p:nvSpPr>
          <p:cNvPr id="3" name="Content Placeholder 2"/>
          <p:cNvSpPr>
            <a:spLocks noGrp="1"/>
          </p:cNvSpPr>
          <p:nvPr>
            <p:ph idx="1"/>
          </p:nvPr>
        </p:nvSpPr>
        <p:spPr>
          <a:xfrm>
            <a:off x="278781" y="1325563"/>
            <a:ext cx="4906536" cy="5532437"/>
          </a:xfrm>
        </p:spPr>
        <p:txBody>
          <a:bodyPr>
            <a:normAutofit fontScale="62500" lnSpcReduction="20000"/>
          </a:bodyPr>
          <a:lstStyle/>
          <a:p>
            <a:r>
              <a:rPr lang="en-US" dirty="0" smtClean="0"/>
              <a:t>Grad students (&amp; placement)</a:t>
            </a:r>
          </a:p>
          <a:p>
            <a:pPr lvl="1"/>
            <a:r>
              <a:rPr lang="en-US" dirty="0" err="1" smtClean="0"/>
              <a:t>Rupal</a:t>
            </a:r>
            <a:r>
              <a:rPr lang="en-US" dirty="0" smtClean="0"/>
              <a:t> Mehta—U of Nebraska, Lincoln</a:t>
            </a:r>
          </a:p>
          <a:p>
            <a:pPr lvl="1"/>
            <a:r>
              <a:rPr lang="en-US" dirty="0" smtClean="0"/>
              <a:t>Jeff </a:t>
            </a:r>
            <a:r>
              <a:rPr lang="en-US" dirty="0" err="1" smtClean="0"/>
              <a:t>Kaplow</a:t>
            </a:r>
            <a:r>
              <a:rPr lang="en-US" dirty="0" smtClean="0"/>
              <a:t>—College of William and Mary</a:t>
            </a:r>
          </a:p>
          <a:p>
            <a:pPr lvl="1"/>
            <a:r>
              <a:rPr lang="en-US" dirty="0" smtClean="0"/>
              <a:t>Blake McMahon—Air War College</a:t>
            </a:r>
          </a:p>
          <a:p>
            <a:pPr lvl="1"/>
            <a:r>
              <a:rPr lang="en-US" dirty="0" smtClean="0"/>
              <a:t>Shannon </a:t>
            </a:r>
            <a:r>
              <a:rPr lang="en-US" dirty="0" err="1" smtClean="0"/>
              <a:t>Carcelli</a:t>
            </a:r>
            <a:endParaRPr lang="en-US" dirty="0" smtClean="0"/>
          </a:p>
          <a:p>
            <a:pPr lvl="1"/>
            <a:r>
              <a:rPr lang="en-US" dirty="0" smtClean="0"/>
              <a:t>Clara </a:t>
            </a:r>
            <a:r>
              <a:rPr lang="en-US" dirty="0" err="1" smtClean="0"/>
              <a:t>Suong</a:t>
            </a:r>
            <a:endParaRPr lang="en-US" dirty="0" smtClean="0"/>
          </a:p>
          <a:p>
            <a:pPr lvl="1"/>
            <a:r>
              <a:rPr lang="en-US" dirty="0" err="1" smtClean="0"/>
              <a:t>Jiakun</a:t>
            </a:r>
            <a:r>
              <a:rPr lang="en-US" dirty="0" smtClean="0"/>
              <a:t> </a:t>
            </a:r>
            <a:r>
              <a:rPr lang="en-US" dirty="0"/>
              <a:t>Jack </a:t>
            </a:r>
            <a:r>
              <a:rPr lang="en-US" dirty="0" smtClean="0"/>
              <a:t>Zhang</a:t>
            </a:r>
          </a:p>
          <a:p>
            <a:pPr lvl="1"/>
            <a:r>
              <a:rPr lang="en-US" dirty="0" err="1" smtClean="0"/>
              <a:t>Hye</a:t>
            </a:r>
            <a:r>
              <a:rPr lang="en-US" dirty="0" smtClean="0"/>
              <a:t> Jung</a:t>
            </a:r>
          </a:p>
          <a:p>
            <a:pPr lvl="1"/>
            <a:r>
              <a:rPr lang="en-US" dirty="0" smtClean="0"/>
              <a:t>Kelly </a:t>
            </a:r>
            <a:r>
              <a:rPr lang="en-US" dirty="0" err="1" smtClean="0"/>
              <a:t>Matush</a:t>
            </a:r>
            <a:endParaRPr lang="en-US" dirty="0" smtClean="0"/>
          </a:p>
          <a:p>
            <a:pPr lvl="1"/>
            <a:r>
              <a:rPr lang="en-US" dirty="0" err="1" smtClean="0"/>
              <a:t>Mingda</a:t>
            </a:r>
            <a:r>
              <a:rPr lang="en-US" dirty="0" smtClean="0"/>
              <a:t> </a:t>
            </a:r>
            <a:r>
              <a:rPr lang="en-US" dirty="0" err="1" smtClean="0"/>
              <a:t>Qiu</a:t>
            </a:r>
            <a:endParaRPr lang="en-US" dirty="0" smtClean="0"/>
          </a:p>
          <a:p>
            <a:pPr lvl="1"/>
            <a:r>
              <a:rPr lang="en-US" dirty="0" smtClean="0"/>
              <a:t>Patrick Davis</a:t>
            </a:r>
          </a:p>
          <a:p>
            <a:pPr lvl="1"/>
            <a:r>
              <a:rPr lang="en-US" dirty="0" smtClean="0"/>
              <a:t>Paul </a:t>
            </a:r>
            <a:r>
              <a:rPr lang="en-US" dirty="0" err="1" smtClean="0"/>
              <a:t>Spitzen</a:t>
            </a:r>
            <a:endParaRPr lang="en-US" dirty="0" smtClean="0"/>
          </a:p>
          <a:p>
            <a:pPr lvl="1"/>
            <a:r>
              <a:rPr lang="en-US" dirty="0"/>
              <a:t>Patricia </a:t>
            </a:r>
            <a:r>
              <a:rPr lang="en-US" dirty="0" smtClean="0"/>
              <a:t>Schuster</a:t>
            </a:r>
          </a:p>
          <a:p>
            <a:pPr lvl="1"/>
            <a:r>
              <a:rPr lang="en-US" dirty="0" smtClean="0"/>
              <a:t>Eva Uribe</a:t>
            </a:r>
          </a:p>
          <a:p>
            <a:r>
              <a:rPr lang="en-US" dirty="0" smtClean="0"/>
              <a:t>Courses adapted or designed for CDD</a:t>
            </a:r>
          </a:p>
          <a:p>
            <a:pPr lvl="1"/>
            <a:r>
              <a:rPr lang="en-US" dirty="0" smtClean="0"/>
              <a:t>Intro to Strategic Studies </a:t>
            </a:r>
            <a:br>
              <a:rPr lang="en-US" dirty="0" smtClean="0"/>
            </a:br>
            <a:r>
              <a:rPr lang="en-US" dirty="0" smtClean="0"/>
              <a:t>(UCSD IRPS 2014, 2015)</a:t>
            </a:r>
          </a:p>
          <a:p>
            <a:pPr lvl="1"/>
            <a:r>
              <a:rPr lang="en-US" dirty="0" smtClean="0"/>
              <a:t>Grand Strategy and Defense Policy </a:t>
            </a:r>
            <a:br>
              <a:rPr lang="en-US" dirty="0" smtClean="0"/>
            </a:br>
            <a:r>
              <a:rPr lang="en-US" dirty="0" smtClean="0"/>
              <a:t>(</a:t>
            </a:r>
            <a:r>
              <a:rPr lang="en-US" dirty="0"/>
              <a:t>UCSD </a:t>
            </a:r>
            <a:r>
              <a:rPr lang="en-US" dirty="0" smtClean="0"/>
              <a:t>IRPS 2014, 2015)</a:t>
            </a:r>
          </a:p>
          <a:p>
            <a:pPr lvl="1"/>
            <a:r>
              <a:rPr lang="en-US" dirty="0" smtClean="0"/>
              <a:t>The Future of Cyberspace and the Future of War </a:t>
            </a:r>
            <a:br>
              <a:rPr lang="en-US" dirty="0" smtClean="0"/>
            </a:br>
            <a:r>
              <a:rPr lang="en-US" dirty="0" smtClean="0"/>
              <a:t>(U of Toronto 2016)</a:t>
            </a:r>
          </a:p>
          <a:p>
            <a:pPr lvl="1"/>
            <a:r>
              <a:rPr lang="en-US" dirty="0" smtClean="0"/>
              <a:t>The Impact of Technology on Grand Strategy </a:t>
            </a:r>
            <a:br>
              <a:rPr lang="en-US" dirty="0" smtClean="0"/>
            </a:br>
            <a:r>
              <a:rPr lang="en-US" dirty="0" smtClean="0"/>
              <a:t>(</a:t>
            </a:r>
            <a:r>
              <a:rPr lang="en-US" dirty="0"/>
              <a:t>U of Toronto 2016)</a:t>
            </a:r>
          </a:p>
        </p:txBody>
      </p:sp>
      <p:pic>
        <p:nvPicPr>
          <p:cNvPr id="4" name="Picture 3"/>
          <p:cNvPicPr>
            <a:picLocks noChangeAspect="1"/>
          </p:cNvPicPr>
          <p:nvPr/>
        </p:nvPicPr>
        <p:blipFill>
          <a:blip r:embed="rId2"/>
          <a:stretch>
            <a:fillRect/>
          </a:stretch>
        </p:blipFill>
        <p:spPr>
          <a:xfrm>
            <a:off x="5185317" y="1405790"/>
            <a:ext cx="3958683" cy="5284941"/>
          </a:xfrm>
          <a:prstGeom prst="rect">
            <a:avLst/>
          </a:prstGeom>
        </p:spPr>
      </p:pic>
    </p:spTree>
    <p:extLst>
      <p:ext uri="{BB962C8B-B14F-4D97-AF65-F5344CB8AC3E}">
        <p14:creationId xmlns:p14="http://schemas.microsoft.com/office/powerpoint/2010/main" val="7888870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Domain Deterrence</a:t>
            </a:r>
            <a:endParaRPr lang="en-US" dirty="0"/>
          </a:p>
        </p:txBody>
      </p:sp>
      <p:sp>
        <p:nvSpPr>
          <p:cNvPr id="3" name="Content Placeholder 2"/>
          <p:cNvSpPr>
            <a:spLocks noGrp="1"/>
          </p:cNvSpPr>
          <p:nvPr>
            <p:ph idx="1"/>
          </p:nvPr>
        </p:nvSpPr>
        <p:spPr>
          <a:xfrm>
            <a:off x="5097780" y="1602768"/>
            <a:ext cx="3897630" cy="5015201"/>
          </a:xfrm>
        </p:spPr>
        <p:txBody>
          <a:bodyPr>
            <a:normAutofit fontScale="92500" lnSpcReduction="10000"/>
          </a:bodyPr>
          <a:lstStyle/>
          <a:p>
            <a:r>
              <a:rPr lang="en-US" dirty="0" smtClean="0"/>
              <a:t>Nuclear Forces</a:t>
            </a:r>
          </a:p>
          <a:p>
            <a:r>
              <a:rPr lang="en-US" dirty="0" smtClean="0"/>
              <a:t>Missile Defense</a:t>
            </a:r>
          </a:p>
          <a:p>
            <a:r>
              <a:rPr lang="en-US" dirty="0" smtClean="0"/>
              <a:t>Space</a:t>
            </a:r>
          </a:p>
          <a:p>
            <a:r>
              <a:rPr lang="en-US" dirty="0" smtClean="0"/>
              <a:t>Cyberspace</a:t>
            </a:r>
          </a:p>
          <a:p>
            <a:r>
              <a:rPr lang="en-US" dirty="0" smtClean="0"/>
              <a:t>(Air, Sea, Land,…)</a:t>
            </a:r>
          </a:p>
          <a:p>
            <a:r>
              <a:rPr lang="en-US" dirty="0" smtClean="0"/>
              <a:t>Attribution?</a:t>
            </a:r>
          </a:p>
          <a:p>
            <a:r>
              <a:rPr lang="en-US" dirty="0" smtClean="0"/>
              <a:t>Act of War?</a:t>
            </a:r>
          </a:p>
          <a:p>
            <a:r>
              <a:rPr lang="en-US" dirty="0" smtClean="0"/>
              <a:t>Credibility?</a:t>
            </a:r>
          </a:p>
          <a:p>
            <a:r>
              <a:rPr lang="en-US" dirty="0" smtClean="0"/>
              <a:t>Perception?</a:t>
            </a:r>
          </a:p>
          <a:p>
            <a:r>
              <a:rPr lang="en-US" dirty="0" smtClean="0"/>
              <a:t>Escalation?</a:t>
            </a:r>
          </a:p>
          <a:p>
            <a:r>
              <a:rPr lang="en-US" dirty="0" smtClean="0"/>
              <a:t>Proliferation?</a:t>
            </a:r>
          </a:p>
        </p:txBody>
      </p:sp>
      <p:pic>
        <p:nvPicPr>
          <p:cNvPr id="1026" name="Picture 2" descr="http://my.berkeley.edu/images/content/pagebuilder/michael_nacht_013_HI_RES_copy.jpg?t=1314744870158"/>
          <p:cNvPicPr>
            <a:picLocks noChangeAspect="1" noChangeArrowheads="1"/>
          </p:cNvPicPr>
          <p:nvPr/>
        </p:nvPicPr>
        <p:blipFill rotWithShape="1">
          <a:blip r:embed="rId2">
            <a:extLst>
              <a:ext uri="{28A0092B-C50C-407E-A947-70E740481C1C}">
                <a14:useLocalDpi xmlns:a14="http://schemas.microsoft.com/office/drawing/2010/main" val="0"/>
              </a:ext>
            </a:extLst>
          </a:blip>
          <a:srcRect b="43270"/>
          <a:stretch/>
        </p:blipFill>
        <p:spPr bwMode="auto">
          <a:xfrm>
            <a:off x="-697230" y="1470342"/>
            <a:ext cx="5132070" cy="500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22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Domain Deterrence</a:t>
            </a:r>
            <a:endParaRPr lang="en-US" dirty="0"/>
          </a:p>
        </p:txBody>
      </p:sp>
      <p:sp>
        <p:nvSpPr>
          <p:cNvPr id="3" name="Content Placeholder 2"/>
          <p:cNvSpPr>
            <a:spLocks noGrp="1"/>
          </p:cNvSpPr>
          <p:nvPr>
            <p:ph idx="1"/>
          </p:nvPr>
        </p:nvSpPr>
        <p:spPr>
          <a:xfrm>
            <a:off x="102742" y="1325564"/>
            <a:ext cx="8846049" cy="5532436"/>
          </a:xfrm>
        </p:spPr>
        <p:txBody>
          <a:bodyPr>
            <a:normAutofit/>
          </a:bodyPr>
          <a:lstStyle/>
          <a:p>
            <a:r>
              <a:rPr lang="en-US" dirty="0" smtClean="0"/>
              <a:t>The portfolio of means available for coercion is expanding</a:t>
            </a:r>
          </a:p>
          <a:p>
            <a:pPr lvl="1"/>
            <a:r>
              <a:rPr lang="en-US" dirty="0" smtClean="0"/>
              <a:t>Capabilities—Emerging technologies (especially cyber &amp; space) create potentials for asymmetric disruption and exploitation</a:t>
            </a:r>
          </a:p>
          <a:p>
            <a:pPr lvl="1"/>
            <a:r>
              <a:rPr lang="en-US" dirty="0" smtClean="0"/>
              <a:t>Linkages—Globalization creates threat vectors and civil-military interdependences</a:t>
            </a:r>
          </a:p>
          <a:p>
            <a:pPr lvl="1"/>
            <a:r>
              <a:rPr lang="en-US" dirty="0" smtClean="0"/>
              <a:t>Actors—Variable access to means and emerging </a:t>
            </a:r>
            <a:r>
              <a:rPr lang="en-US" dirty="0" err="1" smtClean="0"/>
              <a:t>multipolarity</a:t>
            </a:r>
            <a:r>
              <a:rPr lang="en-US" dirty="0" smtClean="0"/>
              <a:t> creates new, but uneven, opportunities </a:t>
            </a:r>
          </a:p>
          <a:p>
            <a:r>
              <a:rPr lang="en-US" dirty="0" smtClean="0"/>
              <a:t>Deterrence in practice is complex because different means may be more or less destabilizing or escalatory</a:t>
            </a:r>
          </a:p>
          <a:p>
            <a:pPr lvl="1"/>
            <a:r>
              <a:rPr lang="en-US" dirty="0" smtClean="0"/>
              <a:t>(many) policymakers believe that deterrence is eroding</a:t>
            </a:r>
          </a:p>
          <a:p>
            <a:r>
              <a:rPr lang="en-US" dirty="0" smtClean="0"/>
              <a:t>Deterrence in theory has little to say about </a:t>
            </a:r>
            <a:r>
              <a:rPr lang="en-US" i="1" dirty="0" smtClean="0"/>
              <a:t>strategic choices between like and unlike means</a:t>
            </a:r>
            <a:r>
              <a:rPr lang="en-US" dirty="0" smtClean="0"/>
              <a:t>—guns vs. guns</a:t>
            </a:r>
          </a:p>
          <a:p>
            <a:pPr lvl="1"/>
            <a:r>
              <a:rPr lang="en-US" dirty="0" smtClean="0"/>
              <a:t>(many) academics believe that deterrence has not changed</a:t>
            </a:r>
            <a:endParaRPr lang="en-US" dirty="0"/>
          </a:p>
        </p:txBody>
      </p:sp>
    </p:spTree>
    <p:extLst>
      <p:ext uri="{BB962C8B-B14F-4D97-AF65-F5344CB8AC3E}">
        <p14:creationId xmlns:p14="http://schemas.microsoft.com/office/powerpoint/2010/main" val="26671083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5681"/>
          </a:xfrm>
        </p:spPr>
        <p:txBody>
          <a:bodyPr>
            <a:normAutofit/>
          </a:bodyPr>
          <a:lstStyle/>
          <a:p>
            <a:r>
              <a:rPr lang="en-US" sz="4000" dirty="0" smtClean="0"/>
              <a:t>The Gray Zone between Peace and War</a:t>
            </a:r>
            <a:endParaRPr lang="en-US" sz="4000" dirty="0"/>
          </a:p>
        </p:txBody>
      </p:sp>
      <p:sp>
        <p:nvSpPr>
          <p:cNvPr id="3" name="Content Placeholder 2"/>
          <p:cNvSpPr>
            <a:spLocks noGrp="1"/>
          </p:cNvSpPr>
          <p:nvPr>
            <p:ph idx="1"/>
          </p:nvPr>
        </p:nvSpPr>
        <p:spPr>
          <a:xfrm>
            <a:off x="5040065" y="1067756"/>
            <a:ext cx="4119499" cy="5790244"/>
          </a:xfrm>
        </p:spPr>
        <p:txBody>
          <a:bodyPr>
            <a:normAutofit/>
          </a:bodyPr>
          <a:lstStyle/>
          <a:p>
            <a:r>
              <a:rPr lang="en-US" dirty="0" smtClean="0"/>
              <a:t>Ukraine—Nuclear threats, hybrid war, sanctions, alliance</a:t>
            </a:r>
          </a:p>
          <a:p>
            <a:r>
              <a:rPr lang="en-US" dirty="0" smtClean="0"/>
              <a:t>China—A2/AD, island building, robust trade</a:t>
            </a:r>
          </a:p>
          <a:p>
            <a:r>
              <a:rPr lang="en-US" dirty="0" smtClean="0"/>
              <a:t>Space—C4ISR, ASAT, EW, debris, SSA</a:t>
            </a:r>
          </a:p>
          <a:p>
            <a:r>
              <a:rPr lang="en-US" dirty="0" err="1" smtClean="0"/>
              <a:t>Stuxnet</a:t>
            </a:r>
            <a:r>
              <a:rPr lang="en-US" dirty="0" smtClean="0"/>
              <a:t>—delay a nuclear program, avoid airstrike, civilian </a:t>
            </a:r>
            <a:r>
              <a:rPr lang="en-US" dirty="0" err="1" smtClean="0"/>
              <a:t>infosec</a:t>
            </a:r>
            <a:r>
              <a:rPr lang="en-US" dirty="0" smtClean="0"/>
              <a:t> firms</a:t>
            </a:r>
          </a:p>
          <a:p>
            <a:r>
              <a:rPr lang="en-US" dirty="0" smtClean="0"/>
              <a:t>Sony—firms, protection, attribution, sanctions</a:t>
            </a:r>
          </a:p>
        </p:txBody>
      </p:sp>
      <p:pic>
        <p:nvPicPr>
          <p:cNvPr id="4" name="Picture 4" descr="Iskander-M ballistic missile complexes (RIA Novosti/Grigoriy Sisoev)"/>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758" y="940224"/>
            <a:ext cx="2573371" cy="14470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inese dredging vessels are purportedly seen in the waters around Mischief Reef in the disputed Spratly Islands in the South China Sea in this still image from video taken by a P-8A Poseidon surveillance aircraft provided by the United States Navy May 21, 2015. REUTERS/U.S. Navy/Handout via Reuters"/>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42654" y="2313534"/>
            <a:ext cx="2368944" cy="14757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a.abcnews.com/images/International/gty_ukraine_crimea_unrest_wy_140303_16x9_992.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l="8462"/>
          <a:stretch/>
        </p:blipFill>
        <p:spPr bwMode="auto">
          <a:xfrm>
            <a:off x="2466694" y="931830"/>
            <a:ext cx="2368944" cy="1455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blog.nuclearsecrecy.com/wp-content/uploads/2012/06/2008-Iran-centrifuges-Natanz.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320215" y="5242172"/>
            <a:ext cx="2945575" cy="159411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popsci.com/sites/popsci.com/files/import/2014/images/2014/08/Honor%20and%20Dut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725" y="2381846"/>
            <a:ext cx="2699197" cy="14734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point-tech.com/wp-content/uploads/2015/01/sony-500x314.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340243" y="5237326"/>
            <a:ext cx="2484282" cy="158349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upload.wikimedia.org/wikipedia/commons/9/96/SM-3_intercepting_NROL-21-20080220.jp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532777" y="3730696"/>
            <a:ext cx="2481876" cy="15493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10" cstate="print">
            <a:extLst>
              <a:ext uri="{28A0092B-C50C-407E-A947-70E740481C1C}">
                <a14:useLocalDpi xmlns:a14="http://schemas.microsoft.com/office/drawing/2010/main"/>
              </a:ext>
            </a:extLst>
          </a:blip>
          <a:srcRect l="18995" t="5717" r="1161" b="3943"/>
          <a:stretch/>
        </p:blipFill>
        <p:spPr>
          <a:xfrm>
            <a:off x="1301406" y="3731863"/>
            <a:ext cx="3526098" cy="1556768"/>
          </a:xfrm>
          <a:prstGeom prst="rect">
            <a:avLst/>
          </a:prstGeom>
        </p:spPr>
      </p:pic>
    </p:spTree>
    <p:extLst>
      <p:ext uri="{BB962C8B-B14F-4D97-AF65-F5344CB8AC3E}">
        <p14:creationId xmlns:p14="http://schemas.microsoft.com/office/powerpoint/2010/main" val="761042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descr="countryclusters_handedit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63547"/>
            <a:ext cx="9144000" cy="5994453"/>
          </a:xfrm>
          <a:prstGeom prst="rect">
            <a:avLst/>
          </a:prstGeom>
        </p:spPr>
      </p:pic>
      <p:sp>
        <p:nvSpPr>
          <p:cNvPr id="2" name="Title 1"/>
          <p:cNvSpPr>
            <a:spLocks noGrp="1"/>
          </p:cNvSpPr>
          <p:nvPr>
            <p:ph type="title"/>
          </p:nvPr>
        </p:nvSpPr>
        <p:spPr>
          <a:xfrm>
            <a:off x="863029" y="0"/>
            <a:ext cx="7459038" cy="934111"/>
          </a:xfrm>
        </p:spPr>
        <p:txBody>
          <a:bodyPr/>
          <a:lstStyle/>
          <a:p>
            <a:r>
              <a:rPr lang="en-US" dirty="0" smtClean="0"/>
              <a:t>Parsing Complexity</a:t>
            </a:r>
            <a:endParaRPr lang="en-US" dirty="0"/>
          </a:p>
        </p:txBody>
      </p:sp>
      <p:pic>
        <p:nvPicPr>
          <p:cNvPr id="4" name="Picture 3" descr="Dendrogram_All_Variables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46" y="1268481"/>
            <a:ext cx="3650699" cy="3619112"/>
          </a:xfrm>
          <a:prstGeom prst="rect">
            <a:avLst/>
          </a:prstGeom>
        </p:spPr>
      </p:pic>
      <p:sp>
        <p:nvSpPr>
          <p:cNvPr id="6" name="TextBox 5"/>
          <p:cNvSpPr txBox="1"/>
          <p:nvPr/>
        </p:nvSpPr>
        <p:spPr>
          <a:xfrm>
            <a:off x="518614" y="4887593"/>
            <a:ext cx="3875965" cy="523220"/>
          </a:xfrm>
          <a:prstGeom prst="rect">
            <a:avLst/>
          </a:prstGeom>
          <a:noFill/>
        </p:spPr>
        <p:txBody>
          <a:bodyPr wrap="square" rtlCol="0">
            <a:spAutoFit/>
          </a:bodyPr>
          <a:lstStyle/>
          <a:p>
            <a:r>
              <a:rPr lang="en-US" sz="1400" i="1" dirty="0" smtClean="0"/>
              <a:t>Machine learning identifies 31 latent categories in 319 variables on a cross section of 157 countries</a:t>
            </a:r>
            <a:endParaRPr lang="en-US" sz="1400" i="1" dirty="0"/>
          </a:p>
        </p:txBody>
      </p:sp>
    </p:spTree>
    <p:extLst>
      <p:ext uri="{BB962C8B-B14F-4D97-AF65-F5344CB8AC3E}">
        <p14:creationId xmlns:p14="http://schemas.microsoft.com/office/powerpoint/2010/main" val="14980239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Means </a:t>
            </a:r>
            <a:r>
              <a:rPr lang="en-US" dirty="0"/>
              <a:t>M</a:t>
            </a:r>
            <a:r>
              <a:rPr lang="en-US" dirty="0" smtClean="0"/>
              <a:t>atter?</a:t>
            </a:r>
            <a:endParaRPr lang="en-US" dirty="0"/>
          </a:p>
        </p:txBody>
      </p:sp>
      <p:sp>
        <p:nvSpPr>
          <p:cNvPr id="3" name="Content Placeholder 2"/>
          <p:cNvSpPr>
            <a:spLocks noGrp="1"/>
          </p:cNvSpPr>
          <p:nvPr>
            <p:ph idx="1"/>
          </p:nvPr>
        </p:nvSpPr>
        <p:spPr>
          <a:xfrm>
            <a:off x="506186" y="1325562"/>
            <a:ext cx="8245928" cy="5532437"/>
          </a:xfrm>
        </p:spPr>
        <p:txBody>
          <a:bodyPr>
            <a:normAutofit/>
          </a:bodyPr>
          <a:lstStyle/>
          <a:p>
            <a:pPr marL="0" indent="0">
              <a:buNone/>
            </a:pPr>
            <a:r>
              <a:rPr lang="en-US" dirty="0" smtClean="0">
                <a:solidFill>
                  <a:srgbClr val="FF0000"/>
                </a:solidFill>
                <a:sym typeface="Wingdings"/>
              </a:rPr>
              <a:t>(1) Capabilities</a:t>
            </a:r>
            <a:r>
              <a:rPr lang="en-US" dirty="0" smtClean="0">
                <a:sym typeface="Wingdings"/>
              </a:rPr>
              <a:t>, (2) Tradeoffs, (3) Bargaining</a:t>
            </a:r>
          </a:p>
          <a:p>
            <a:r>
              <a:rPr lang="en-US" dirty="0" smtClean="0">
                <a:sym typeface="Wingdings"/>
              </a:rPr>
              <a:t>Traditionally technology matters for…</a:t>
            </a:r>
          </a:p>
          <a:p>
            <a:pPr lvl="1"/>
            <a:r>
              <a:rPr lang="en-US" dirty="0" smtClean="0">
                <a:sym typeface="Wingdings"/>
              </a:rPr>
              <a:t>Calculating overall material power</a:t>
            </a:r>
          </a:p>
          <a:p>
            <a:pPr lvl="1"/>
            <a:r>
              <a:rPr lang="en-US" dirty="0" smtClean="0">
                <a:sym typeface="Wingdings"/>
              </a:rPr>
              <a:t>Offense-defense balance</a:t>
            </a:r>
          </a:p>
          <a:p>
            <a:r>
              <a:rPr lang="en-US" dirty="0" smtClean="0">
                <a:sym typeface="Wingdings"/>
              </a:rPr>
              <a:t>Power is enhanced via specialization and integration</a:t>
            </a:r>
          </a:p>
          <a:p>
            <a:pPr lvl="1"/>
            <a:r>
              <a:rPr lang="en-US" dirty="0" smtClean="0">
                <a:sym typeface="Wingdings"/>
              </a:rPr>
              <a:t>Force employment (combined arms, Joint ops, etc.)</a:t>
            </a:r>
          </a:p>
          <a:p>
            <a:pPr lvl="1"/>
            <a:r>
              <a:rPr lang="en-US" dirty="0" smtClean="0">
                <a:sym typeface="Wingdings"/>
              </a:rPr>
              <a:t>Systems integration</a:t>
            </a:r>
          </a:p>
          <a:p>
            <a:pPr lvl="1"/>
            <a:r>
              <a:rPr lang="en-US" dirty="0" smtClean="0">
                <a:sym typeface="Wingdings"/>
              </a:rPr>
              <a:t>Public-private interaction</a:t>
            </a:r>
          </a:p>
          <a:p>
            <a:r>
              <a:rPr lang="en-US" dirty="0" smtClean="0">
                <a:sym typeface="Wingdings"/>
              </a:rPr>
              <a:t>Not all means are available to all players</a:t>
            </a:r>
          </a:p>
          <a:p>
            <a:pPr lvl="1"/>
            <a:r>
              <a:rPr lang="en-US" dirty="0" smtClean="0">
                <a:sym typeface="Wingdings"/>
              </a:rPr>
              <a:t>Increasing complexity of technology </a:t>
            </a:r>
            <a:r>
              <a:rPr lang="en-US" i="1" dirty="0" smtClean="0">
                <a:sym typeface="Wingdings"/>
              </a:rPr>
              <a:t>and</a:t>
            </a:r>
            <a:r>
              <a:rPr lang="en-US" dirty="0" smtClean="0">
                <a:sym typeface="Wingdings"/>
              </a:rPr>
              <a:t> institutions</a:t>
            </a:r>
          </a:p>
          <a:p>
            <a:pPr lvl="1"/>
            <a:r>
              <a:rPr lang="en-US" dirty="0" smtClean="0">
                <a:sym typeface="Wingdings"/>
              </a:rPr>
              <a:t>Stronger actors have more options</a:t>
            </a:r>
          </a:p>
          <a:p>
            <a:pPr lvl="1"/>
            <a:r>
              <a:rPr lang="en-US" dirty="0" smtClean="0">
                <a:sym typeface="Wingdings"/>
              </a:rPr>
              <a:t>Weaker actors limit exposure via asymmetric means</a:t>
            </a:r>
          </a:p>
        </p:txBody>
      </p:sp>
    </p:spTree>
    <p:extLst>
      <p:ext uri="{BB962C8B-B14F-4D97-AF65-F5344CB8AC3E}">
        <p14:creationId xmlns:p14="http://schemas.microsoft.com/office/powerpoint/2010/main" val="415722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 Cyber</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982980"/>
            <a:ext cx="9144000" cy="5951553"/>
          </a:xfrm>
          <a:prstGeom prst="rect">
            <a:avLst/>
          </a:prstGeom>
          <a:ln>
            <a:noFill/>
          </a:ln>
        </p:spPr>
      </p:pic>
    </p:spTree>
    <p:extLst>
      <p:ext uri="{BB962C8B-B14F-4D97-AF65-F5344CB8AC3E}">
        <p14:creationId xmlns:p14="http://schemas.microsoft.com/office/powerpoint/2010/main" val="35757303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Means </a:t>
            </a:r>
            <a:r>
              <a:rPr lang="en-US" dirty="0"/>
              <a:t>M</a:t>
            </a:r>
            <a:r>
              <a:rPr lang="en-US" dirty="0" smtClean="0"/>
              <a:t>atter?</a:t>
            </a:r>
            <a:endParaRPr lang="en-US" dirty="0"/>
          </a:p>
        </p:txBody>
      </p:sp>
      <p:sp>
        <p:nvSpPr>
          <p:cNvPr id="3" name="Content Placeholder 2"/>
          <p:cNvSpPr>
            <a:spLocks noGrp="1"/>
          </p:cNvSpPr>
          <p:nvPr>
            <p:ph idx="1"/>
          </p:nvPr>
        </p:nvSpPr>
        <p:spPr>
          <a:xfrm>
            <a:off x="506186" y="1325562"/>
            <a:ext cx="8245928" cy="5532437"/>
          </a:xfrm>
        </p:spPr>
        <p:txBody>
          <a:bodyPr>
            <a:normAutofit/>
          </a:bodyPr>
          <a:lstStyle/>
          <a:p>
            <a:pPr marL="514350" indent="-514350">
              <a:buAutoNum type="arabicParenBoth"/>
            </a:pPr>
            <a:r>
              <a:rPr lang="en-US" dirty="0" smtClean="0">
                <a:sym typeface="Wingdings"/>
              </a:rPr>
              <a:t>Capabilities, </a:t>
            </a:r>
            <a:r>
              <a:rPr lang="en-US" dirty="0" smtClean="0">
                <a:solidFill>
                  <a:srgbClr val="FF0000"/>
                </a:solidFill>
                <a:sym typeface="Wingdings"/>
              </a:rPr>
              <a:t>(2) Tradeoffs</a:t>
            </a:r>
            <a:r>
              <a:rPr lang="en-US" dirty="0" smtClean="0">
                <a:sym typeface="Wingdings"/>
              </a:rPr>
              <a:t>, (3) Bargaining</a:t>
            </a:r>
          </a:p>
          <a:p>
            <a:r>
              <a:rPr lang="en-US" dirty="0"/>
              <a:t>Deterrence involves at least two objectives</a:t>
            </a:r>
          </a:p>
          <a:p>
            <a:pPr lvl="1"/>
            <a:r>
              <a:rPr lang="en-US" dirty="0"/>
              <a:t>Minimize conflict </a:t>
            </a:r>
            <a:r>
              <a:rPr lang="en-US" dirty="0" smtClean="0"/>
              <a:t>(signaling problem)</a:t>
            </a:r>
          </a:p>
          <a:p>
            <a:pPr lvl="1"/>
            <a:r>
              <a:rPr lang="en-US" dirty="0" smtClean="0"/>
              <a:t>Maximize </a:t>
            </a:r>
            <a:r>
              <a:rPr lang="en-US" dirty="0"/>
              <a:t>benefit (distributional problem</a:t>
            </a:r>
            <a:r>
              <a:rPr lang="en-US" dirty="0" smtClean="0"/>
              <a:t>)</a:t>
            </a:r>
          </a:p>
          <a:p>
            <a:r>
              <a:rPr lang="en-US" dirty="0" smtClean="0"/>
              <a:t>Different military </a:t>
            </a:r>
            <a:r>
              <a:rPr lang="en-US" dirty="0"/>
              <a:t>capabilities support them differently</a:t>
            </a:r>
          </a:p>
          <a:p>
            <a:pPr lvl="1"/>
            <a:r>
              <a:rPr lang="en-US" dirty="0"/>
              <a:t>Clear and credible commitments can reduce uncertainty</a:t>
            </a:r>
          </a:p>
          <a:p>
            <a:pPr lvl="1"/>
            <a:r>
              <a:rPr lang="en-US" dirty="0" smtClean="0"/>
              <a:t>Stealthy </a:t>
            </a:r>
            <a:r>
              <a:rPr lang="en-US" dirty="0"/>
              <a:t>and/or mobile forces can tip the balance of </a:t>
            </a:r>
            <a:r>
              <a:rPr lang="en-US" dirty="0" smtClean="0"/>
              <a:t>power</a:t>
            </a:r>
          </a:p>
          <a:p>
            <a:pPr lvl="1"/>
            <a:r>
              <a:rPr lang="en-US" dirty="0" smtClean="0">
                <a:sym typeface="Wingdings"/>
              </a:rPr>
              <a:t>Intelligence reduces uncertainty…for only one side</a:t>
            </a:r>
            <a:endParaRPr lang="en-US" dirty="0">
              <a:sym typeface="Wingdings"/>
            </a:endParaRPr>
          </a:p>
          <a:p>
            <a:pPr lvl="1"/>
            <a:r>
              <a:rPr lang="en-US" dirty="0"/>
              <a:t>Factors increasing victory in war can actually increase uncertainty in peace – causing suboptimal </a:t>
            </a:r>
            <a:r>
              <a:rPr lang="en-US" dirty="0" smtClean="0"/>
              <a:t>deterrence</a:t>
            </a:r>
            <a:endParaRPr lang="en-US" dirty="0"/>
          </a:p>
        </p:txBody>
      </p:sp>
    </p:spTree>
    <p:extLst>
      <p:ext uri="{BB962C8B-B14F-4D97-AF65-F5344CB8AC3E}">
        <p14:creationId xmlns:p14="http://schemas.microsoft.com/office/powerpoint/2010/main" val="3159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4856</TotalTime>
  <Words>2170</Words>
  <Application>Microsoft Office PowerPoint</Application>
  <PresentationFormat>On-screen Show (4:3)</PresentationFormat>
  <Paragraphs>384</Paragraphs>
  <Slides>26</Slides>
  <Notes>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Constantia</vt:lpstr>
      <vt:lpstr>Times New Roman</vt:lpstr>
      <vt:lpstr>Wingdings</vt:lpstr>
      <vt:lpstr>Office Theme</vt:lpstr>
      <vt:lpstr>Cross Domain Deterrence in the Gray Zone</vt:lpstr>
      <vt:lpstr>Cold War Deterrence</vt:lpstr>
      <vt:lpstr>Cross Domain Deterrence</vt:lpstr>
      <vt:lpstr>Cross Domain Deterrence</vt:lpstr>
      <vt:lpstr>The Gray Zone between Peace and War</vt:lpstr>
      <vt:lpstr>Parsing Complexity</vt:lpstr>
      <vt:lpstr>How do Means Matter?</vt:lpstr>
      <vt:lpstr>Ex: Cyber</vt:lpstr>
      <vt:lpstr>How do Means Matter?</vt:lpstr>
      <vt:lpstr>Ex: Seapower</vt:lpstr>
      <vt:lpstr>How do Means Matter?</vt:lpstr>
      <vt:lpstr>Ex: Chicken vs. RPS</vt:lpstr>
      <vt:lpstr>Conceptual Framework</vt:lpstr>
      <vt:lpstr>Deterrence in the gray zone</vt:lpstr>
      <vt:lpstr>Questions?</vt:lpstr>
      <vt:lpstr>Project Organization</vt:lpstr>
      <vt:lpstr>Project Schedule</vt:lpstr>
      <vt:lpstr>CDD Conference</vt:lpstr>
      <vt:lpstr>Peer-Reviewed Publications</vt:lpstr>
      <vt:lpstr>Other Publications</vt:lpstr>
      <vt:lpstr>Cyber research</vt:lpstr>
      <vt:lpstr>Testing CDD with ICB</vt:lpstr>
      <vt:lpstr>Empirical Research</vt:lpstr>
      <vt:lpstr>Computational Modeling</vt:lpstr>
      <vt:lpstr>Policy outreach</vt:lpstr>
      <vt:lpstr>Graduate Student Training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Jon</dc:creator>
  <cp:lastModifiedBy>Lindsay, Jon</cp:lastModifiedBy>
  <cp:revision>201</cp:revision>
  <dcterms:created xsi:type="dcterms:W3CDTF">2015-06-16T02:06:26Z</dcterms:created>
  <dcterms:modified xsi:type="dcterms:W3CDTF">2015-09-13T17:52:48Z</dcterms:modified>
</cp:coreProperties>
</file>